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73"/>
  </p:notesMasterIdLst>
  <p:handoutMasterIdLst>
    <p:handoutMasterId r:id="rId74"/>
  </p:handoutMasterIdLst>
  <p:sldIdLst>
    <p:sldId id="256" r:id="rId2"/>
    <p:sldId id="257" r:id="rId3"/>
    <p:sldId id="258" r:id="rId4"/>
    <p:sldId id="259" r:id="rId5"/>
    <p:sldId id="288" r:id="rId6"/>
    <p:sldId id="289" r:id="rId7"/>
    <p:sldId id="260" r:id="rId8"/>
    <p:sldId id="261" r:id="rId9"/>
    <p:sldId id="263" r:id="rId10"/>
    <p:sldId id="264" r:id="rId11"/>
    <p:sldId id="265" r:id="rId12"/>
    <p:sldId id="266" r:id="rId13"/>
    <p:sldId id="306" r:id="rId14"/>
    <p:sldId id="271" r:id="rId15"/>
    <p:sldId id="272" r:id="rId16"/>
    <p:sldId id="359" r:id="rId17"/>
    <p:sldId id="267" r:id="rId18"/>
    <p:sldId id="268" r:id="rId19"/>
    <p:sldId id="269" r:id="rId20"/>
    <p:sldId id="270" r:id="rId21"/>
    <p:sldId id="274" r:id="rId22"/>
    <p:sldId id="273" r:id="rId23"/>
    <p:sldId id="275" r:id="rId24"/>
    <p:sldId id="316" r:id="rId25"/>
    <p:sldId id="348" r:id="rId26"/>
    <p:sldId id="317" r:id="rId27"/>
    <p:sldId id="318" r:id="rId28"/>
    <p:sldId id="319" r:id="rId29"/>
    <p:sldId id="356" r:id="rId30"/>
    <p:sldId id="355" r:id="rId31"/>
    <p:sldId id="276" r:id="rId32"/>
    <p:sldId id="277" r:id="rId33"/>
    <p:sldId id="321" r:id="rId34"/>
    <p:sldId id="322" r:id="rId35"/>
    <p:sldId id="358" r:id="rId36"/>
    <p:sldId id="280" r:id="rId37"/>
    <p:sldId id="324" r:id="rId38"/>
    <p:sldId id="325" r:id="rId39"/>
    <p:sldId id="357" r:id="rId40"/>
    <p:sldId id="281" r:id="rId41"/>
    <p:sldId id="282" r:id="rId42"/>
    <p:sldId id="344" r:id="rId43"/>
    <p:sldId id="345" r:id="rId44"/>
    <p:sldId id="326" r:id="rId45"/>
    <p:sldId id="327" r:id="rId46"/>
    <p:sldId id="351" r:id="rId47"/>
    <p:sldId id="328" r:id="rId48"/>
    <p:sldId id="346" r:id="rId49"/>
    <p:sldId id="286" r:id="rId50"/>
    <p:sldId id="285" r:id="rId51"/>
    <p:sldId id="284" r:id="rId52"/>
    <p:sldId id="287" r:id="rId53"/>
    <p:sldId id="332" r:id="rId54"/>
    <p:sldId id="333" r:id="rId55"/>
    <p:sldId id="334" r:id="rId56"/>
    <p:sldId id="352" r:id="rId57"/>
    <p:sldId id="290" r:id="rId58"/>
    <p:sldId id="298" r:id="rId59"/>
    <p:sldId id="329" r:id="rId60"/>
    <p:sldId id="302" r:id="rId61"/>
    <p:sldId id="330" r:id="rId62"/>
    <p:sldId id="331" r:id="rId63"/>
    <p:sldId id="349" r:id="rId64"/>
    <p:sldId id="312" r:id="rId65"/>
    <p:sldId id="310" r:id="rId66"/>
    <p:sldId id="308" r:id="rId67"/>
    <p:sldId id="309" r:id="rId68"/>
    <p:sldId id="313" r:id="rId69"/>
    <p:sldId id="293" r:id="rId70"/>
    <p:sldId id="335" r:id="rId71"/>
    <p:sldId id="314" r:id="rId7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300"/>
    <a:srgbClr val="FF8200"/>
    <a:srgbClr val="CE7E2A"/>
    <a:srgbClr val="F6C8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900"/>
    <p:restoredTop sz="89660"/>
  </p:normalViewPr>
  <p:slideViewPr>
    <p:cSldViewPr snapToGrid="0" snapToObjects="1">
      <p:cViewPr varScale="1">
        <p:scale>
          <a:sx n="114" d="100"/>
          <a:sy n="114" d="100"/>
        </p:scale>
        <p:origin x="259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7D26AA-D67A-0146-A9F5-85DCC06B4350}" type="datetimeFigureOut">
              <a:rPr lang="en-US" smtClean="0"/>
              <a:t>2/5/22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B5E8F4-60ED-5944-8DE2-C2F790F585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75350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891FF1-A54C-2547-B3A3-496387A43B67}" type="datetimeFigureOut">
              <a:rPr lang="en-US" smtClean="0"/>
              <a:t>2/5/22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E23841-6DD3-1149-8EA5-0D4E8A824A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2677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E23841-6DD3-1149-8EA5-0D4E8A824AA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1479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E23841-6DD3-1149-8EA5-0D4E8A824AA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5583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CB983-84B2-844C-99FC-452906042673}" type="datetimeFigureOut">
              <a:rPr lang="en-US" smtClean="0"/>
              <a:t>2/5/22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B27D7-AFEF-5B42-9A96-1515C54EC4C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CB983-84B2-844C-99FC-452906042673}" type="datetimeFigureOut">
              <a:rPr lang="en-US" smtClean="0"/>
              <a:t>2/5/22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B27D7-AFEF-5B42-9A96-1515C54EC4C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CB983-84B2-844C-99FC-452906042673}" type="datetimeFigureOut">
              <a:rPr lang="en-US" smtClean="0"/>
              <a:t>2/5/22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B27D7-AFEF-5B42-9A96-1515C54EC4C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CB983-84B2-844C-99FC-452906042673}" type="datetimeFigureOut">
              <a:rPr lang="en-US" smtClean="0"/>
              <a:t>2/5/22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B27D7-AFEF-5B42-9A96-1515C54EC4C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CB983-84B2-844C-99FC-452906042673}" type="datetimeFigureOut">
              <a:rPr lang="en-US" smtClean="0"/>
              <a:t>2/5/22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B27D7-AFEF-5B42-9A96-1515C54EC4C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CB983-84B2-844C-99FC-452906042673}" type="datetimeFigureOut">
              <a:rPr lang="en-US" smtClean="0"/>
              <a:t>2/5/22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B27D7-AFEF-5B42-9A96-1515C54EC4C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CB983-84B2-844C-99FC-452906042673}" type="datetimeFigureOut">
              <a:rPr lang="en-US" smtClean="0"/>
              <a:t>2/5/22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B27D7-AFEF-5B42-9A96-1515C54EC4C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CB983-84B2-844C-99FC-452906042673}" type="datetimeFigureOut">
              <a:rPr lang="en-US" smtClean="0"/>
              <a:t>2/5/22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B27D7-AFEF-5B42-9A96-1515C54EC4C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CB983-84B2-844C-99FC-452906042673}" type="datetimeFigureOut">
              <a:rPr lang="en-US" smtClean="0"/>
              <a:t>2/5/22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B27D7-AFEF-5B42-9A96-1515C54EC4C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CB983-84B2-844C-99FC-452906042673}" type="datetimeFigureOut">
              <a:rPr lang="en-US" smtClean="0"/>
              <a:t>2/5/22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B27D7-AFEF-5B42-9A96-1515C54EC4C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CB983-84B2-844C-99FC-452906042673}" type="datetimeFigureOut">
              <a:rPr lang="en-US" smtClean="0"/>
              <a:t>2/5/22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B27D7-AFEF-5B42-9A96-1515C54EC4C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0CB983-84B2-844C-99FC-452906042673}" type="datetimeFigureOut">
              <a:rPr lang="en-US" smtClean="0"/>
              <a:t>2/5/22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5B27D7-AFEF-5B42-9A96-1515C54EC4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1543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tif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7" Type="http://schemas.openxmlformats.org/officeDocument/2006/relationships/image" Target="../media/image15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4.tiff"/><Relationship Id="rId4" Type="http://schemas.openxmlformats.org/officeDocument/2006/relationships/image" Target="../media/image6.tif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7.tiff"/><Relationship Id="rId4" Type="http://schemas.openxmlformats.org/officeDocument/2006/relationships/image" Target="../media/image2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7.png"/><Relationship Id="rId7" Type="http://schemas.openxmlformats.org/officeDocument/2006/relationships/image" Target="../media/image3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image" Target="../media/image200.png"/><Relationship Id="rId5" Type="http://schemas.openxmlformats.org/officeDocument/2006/relationships/image" Target="../media/image28.png"/><Relationship Id="rId10" Type="http://schemas.openxmlformats.org/officeDocument/2006/relationships/image" Target="../media/image20.tiff"/><Relationship Id="rId4" Type="http://schemas.openxmlformats.org/officeDocument/2006/relationships/image" Target="../media/image16.tiff"/><Relationship Id="rId9" Type="http://schemas.openxmlformats.org/officeDocument/2006/relationships/image" Target="../media/image32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tiff"/><Relationship Id="rId4" Type="http://schemas.openxmlformats.org/officeDocument/2006/relationships/image" Target="../media/image23.tiff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14.tiff"/><Relationship Id="rId4" Type="http://schemas.openxmlformats.org/officeDocument/2006/relationships/image" Target="../media/image27.tif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14.tiff"/><Relationship Id="rId4" Type="http://schemas.openxmlformats.org/officeDocument/2006/relationships/image" Target="../media/image27.tiff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0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0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0.png"/><Relationship Id="rId3" Type="http://schemas.openxmlformats.org/officeDocument/2006/relationships/image" Target="../media/image270.png"/><Relationship Id="rId7" Type="http://schemas.openxmlformats.org/officeDocument/2006/relationships/image" Target="../media/image310.png"/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0.png"/><Relationship Id="rId5" Type="http://schemas.openxmlformats.org/officeDocument/2006/relationships/image" Target="../media/image290.png"/><Relationship Id="rId10" Type="http://schemas.openxmlformats.org/officeDocument/2006/relationships/image" Target="../media/image20.tiff"/><Relationship Id="rId4" Type="http://schemas.openxmlformats.org/officeDocument/2006/relationships/image" Target="../media/image280.png"/><Relationship Id="rId9" Type="http://schemas.openxmlformats.org/officeDocument/2006/relationships/image" Target="../media/image29.tiff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14.tiff"/><Relationship Id="rId4" Type="http://schemas.openxmlformats.org/officeDocument/2006/relationships/image" Target="../media/image6.tiff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Lecture 8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4000" dirty="0"/>
              <a:t>Hashing</a:t>
            </a:r>
          </a:p>
        </p:txBody>
      </p:sp>
    </p:spTree>
    <p:extLst>
      <p:ext uri="{BB962C8B-B14F-4D97-AF65-F5344CB8AC3E}">
        <p14:creationId xmlns:p14="http://schemas.microsoft.com/office/powerpoint/2010/main" val="21439276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roup 62"/>
          <p:cNvGrpSpPr/>
          <p:nvPr/>
        </p:nvGrpSpPr>
        <p:grpSpPr>
          <a:xfrm>
            <a:off x="163773" y="1582806"/>
            <a:ext cx="8652276" cy="1349066"/>
            <a:chOff x="163773" y="1582806"/>
            <a:chExt cx="8652276" cy="1349066"/>
          </a:xfrm>
        </p:grpSpPr>
        <p:sp>
          <p:nvSpPr>
            <p:cNvPr id="64" name="Rectangle 63"/>
            <p:cNvSpPr/>
            <p:nvPr/>
          </p:nvSpPr>
          <p:spPr>
            <a:xfrm>
              <a:off x="389267" y="2216122"/>
              <a:ext cx="885431" cy="674098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22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5" name="Rectangle 64"/>
            <p:cNvSpPr/>
            <p:nvPr/>
          </p:nvSpPr>
          <p:spPr>
            <a:xfrm>
              <a:off x="1693812" y="2222341"/>
              <a:ext cx="885431" cy="674098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342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66" name="Rectangle 65"/>
            <p:cNvSpPr/>
            <p:nvPr/>
          </p:nvSpPr>
          <p:spPr>
            <a:xfrm>
              <a:off x="2987205" y="2257774"/>
              <a:ext cx="885431" cy="674098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12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7" name="Rectangle 66"/>
            <p:cNvSpPr/>
            <p:nvPr/>
          </p:nvSpPr>
          <p:spPr>
            <a:xfrm>
              <a:off x="4219908" y="2208820"/>
              <a:ext cx="885431" cy="674098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102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8" name="Rectangle 67"/>
            <p:cNvSpPr/>
            <p:nvPr/>
          </p:nvSpPr>
          <p:spPr>
            <a:xfrm>
              <a:off x="5452611" y="2208820"/>
              <a:ext cx="885431" cy="674098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52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9" name="Rectangle 68"/>
            <p:cNvSpPr/>
            <p:nvPr/>
          </p:nvSpPr>
          <p:spPr>
            <a:xfrm>
              <a:off x="6670840" y="2208820"/>
              <a:ext cx="885431" cy="674098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232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70" name="Rectangle 69"/>
            <p:cNvSpPr/>
            <p:nvPr/>
          </p:nvSpPr>
          <p:spPr>
            <a:xfrm>
              <a:off x="7930618" y="2222730"/>
              <a:ext cx="885431" cy="674098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2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163773" y="1582806"/>
              <a:ext cx="20843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rgbClr val="CF6E6C"/>
                  </a:solidFill>
                </a:rPr>
                <a:t>INSERT: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</a:t>
            </a:r>
            <a:r>
              <a:rPr lang="mr-IN" dirty="0"/>
              <a:t>…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 flipH="1">
            <a:off x="457622" y="4759208"/>
            <a:ext cx="541863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/>
          <p:cNvGrpSpPr/>
          <p:nvPr/>
        </p:nvGrpSpPr>
        <p:grpSpPr>
          <a:xfrm>
            <a:off x="457622" y="3279395"/>
            <a:ext cx="8093722" cy="2001777"/>
            <a:chOff x="457622" y="3279395"/>
            <a:chExt cx="8093722" cy="2001777"/>
          </a:xfrm>
        </p:grpSpPr>
        <p:grpSp>
          <p:nvGrpSpPr>
            <p:cNvPr id="6" name="Group 5"/>
            <p:cNvGrpSpPr/>
            <p:nvPr/>
          </p:nvGrpSpPr>
          <p:grpSpPr>
            <a:xfrm>
              <a:off x="1365809" y="3281427"/>
              <a:ext cx="7185535" cy="1479815"/>
              <a:chOff x="452083" y="3472385"/>
              <a:chExt cx="8208744" cy="2156350"/>
            </a:xfrm>
          </p:grpSpPr>
          <p:grpSp>
            <p:nvGrpSpPr>
              <p:cNvPr id="20" name="Group 19"/>
              <p:cNvGrpSpPr/>
              <p:nvPr/>
            </p:nvGrpSpPr>
            <p:grpSpPr>
              <a:xfrm>
                <a:off x="2353992" y="3472385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53" name="Straight Connector 52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1" name="Group 20"/>
              <p:cNvGrpSpPr/>
              <p:nvPr/>
            </p:nvGrpSpPr>
            <p:grpSpPr>
              <a:xfrm>
                <a:off x="3342536" y="3472386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50" name="Straight Connector 49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Straight Connector 50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Straight Connector 51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2" name="Group 21"/>
              <p:cNvGrpSpPr/>
              <p:nvPr/>
            </p:nvGrpSpPr>
            <p:grpSpPr>
              <a:xfrm>
                <a:off x="4342981" y="3472387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47" name="Straight Connector 46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Straight Connector 47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Straight Connector 48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" name="Group 22"/>
              <p:cNvGrpSpPr/>
              <p:nvPr/>
            </p:nvGrpSpPr>
            <p:grpSpPr>
              <a:xfrm>
                <a:off x="5331526" y="3472388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44" name="Straight Connector 43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Straight Connector 44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Connector 45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" name="Group 23"/>
              <p:cNvGrpSpPr/>
              <p:nvPr/>
            </p:nvGrpSpPr>
            <p:grpSpPr>
              <a:xfrm>
                <a:off x="6277912" y="3472388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41" name="Straight Connector 40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5" name="Group 24"/>
              <p:cNvGrpSpPr/>
              <p:nvPr/>
            </p:nvGrpSpPr>
            <p:grpSpPr>
              <a:xfrm>
                <a:off x="7179376" y="3472388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38" name="Straight Connector 37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6" name="Group 25"/>
              <p:cNvGrpSpPr/>
              <p:nvPr/>
            </p:nvGrpSpPr>
            <p:grpSpPr>
              <a:xfrm>
                <a:off x="8029903" y="3472388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35" name="Straight Connector 34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Straight Connector 35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7" name="Group 26"/>
              <p:cNvGrpSpPr/>
              <p:nvPr/>
            </p:nvGrpSpPr>
            <p:grpSpPr>
              <a:xfrm>
                <a:off x="452083" y="3472386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32" name="Straight Connector 31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8" name="Group 27"/>
              <p:cNvGrpSpPr/>
              <p:nvPr/>
            </p:nvGrpSpPr>
            <p:grpSpPr>
              <a:xfrm>
                <a:off x="1452528" y="3472387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29" name="Straight Connector 28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9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7" name="Group 6"/>
            <p:cNvGrpSpPr/>
            <p:nvPr/>
          </p:nvGrpSpPr>
          <p:grpSpPr>
            <a:xfrm>
              <a:off x="1427638" y="4666735"/>
              <a:ext cx="6972065" cy="614437"/>
              <a:chOff x="577891" y="5697462"/>
              <a:chExt cx="7989162" cy="614437"/>
            </a:xfrm>
          </p:grpSpPr>
          <p:sp>
            <p:nvSpPr>
              <p:cNvPr id="11" name="Rectangle 10"/>
              <p:cNvSpPr/>
              <p:nvPr/>
            </p:nvSpPr>
            <p:spPr>
              <a:xfrm>
                <a:off x="577891" y="5788679"/>
                <a:ext cx="36740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2800" dirty="0">
                    <a:solidFill>
                      <a:schemeClr val="tx1"/>
                    </a:solidFill>
                  </a:rPr>
                  <a:t>1</a:t>
                </a:r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1578335" y="5788679"/>
                <a:ext cx="36740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2800" dirty="0">
                    <a:solidFill>
                      <a:schemeClr val="tx1"/>
                    </a:solidFill>
                  </a:rPr>
                  <a:t>2</a:t>
                </a:r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2479799" y="5787148"/>
                <a:ext cx="36740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2800" dirty="0">
                    <a:solidFill>
                      <a:schemeClr val="tx1"/>
                    </a:solidFill>
                  </a:rPr>
                  <a:t>3</a:t>
                </a:r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3470089" y="5733944"/>
                <a:ext cx="36740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2800" dirty="0">
                    <a:solidFill>
                      <a:schemeClr val="tx1"/>
                    </a:solidFill>
                  </a:rPr>
                  <a:t>4</a:t>
                </a:r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4470533" y="5733944"/>
                <a:ext cx="36740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2800" dirty="0">
                    <a:solidFill>
                      <a:schemeClr val="tx1"/>
                    </a:solidFill>
                  </a:rPr>
                  <a:t>5</a:t>
                </a:r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5470977" y="5730882"/>
                <a:ext cx="36740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2800" dirty="0">
                    <a:solidFill>
                      <a:schemeClr val="tx1"/>
                    </a:solidFill>
                  </a:rPr>
                  <a:t>6</a:t>
                </a:r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6403719" y="5700524"/>
                <a:ext cx="36740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2800" dirty="0">
                    <a:solidFill>
                      <a:schemeClr val="tx1"/>
                    </a:solidFill>
                  </a:rPr>
                  <a:t>7</a:t>
                </a:r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7336461" y="5697462"/>
                <a:ext cx="36740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2800" dirty="0">
                    <a:solidFill>
                      <a:schemeClr val="tx1"/>
                    </a:solidFill>
                  </a:rPr>
                  <a:t>8</a:t>
                </a:r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8199644" y="5733944"/>
                <a:ext cx="36740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2800" dirty="0">
                    <a:solidFill>
                      <a:schemeClr val="tx1"/>
                    </a:solidFill>
                  </a:rPr>
                  <a:t>9</a:t>
                </a:r>
              </a:p>
            </p:txBody>
          </p:sp>
        </p:grpSp>
        <p:cxnSp>
          <p:nvCxnSpPr>
            <p:cNvPr id="8" name="Straight Connector 7"/>
            <p:cNvCxnSpPr/>
            <p:nvPr/>
          </p:nvCxnSpPr>
          <p:spPr>
            <a:xfrm>
              <a:off x="457622" y="3279395"/>
              <a:ext cx="0" cy="1479813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1009902" y="3279395"/>
              <a:ext cx="0" cy="1479813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568298" y="4756421"/>
              <a:ext cx="43118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0</a:t>
              </a:r>
            </a:p>
          </p:txBody>
        </p:sp>
      </p:grpSp>
      <p:sp>
        <p:nvSpPr>
          <p:cNvPr id="56" name="Rectangle 55"/>
          <p:cNvSpPr/>
          <p:nvPr/>
        </p:nvSpPr>
        <p:spPr>
          <a:xfrm rot="5400000">
            <a:off x="2080643" y="3579242"/>
            <a:ext cx="855291" cy="47843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342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2352783" y="1524402"/>
            <a:ext cx="537134" cy="72694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52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2263244" y="2746390"/>
            <a:ext cx="544049" cy="61002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12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2307579" y="4272336"/>
            <a:ext cx="460667" cy="44568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22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2273549" y="2298019"/>
            <a:ext cx="547257" cy="42213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102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2741737" y="477708"/>
            <a:ext cx="490936" cy="50361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2409463" y="1023182"/>
            <a:ext cx="921615" cy="46893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232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286603" y="6084862"/>
            <a:ext cx="87209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Now </a:t>
            </a:r>
            <a:r>
              <a:rPr lang="en-US" sz="2800" dirty="0">
                <a:solidFill>
                  <a:srgbClr val="CF6E6C"/>
                </a:solidFill>
              </a:rPr>
              <a:t>SEARCH</a:t>
            </a:r>
          </a:p>
        </p:txBody>
      </p:sp>
      <p:sp>
        <p:nvSpPr>
          <p:cNvPr id="73" name="Rectangle 72"/>
          <p:cNvSpPr/>
          <p:nvPr/>
        </p:nvSpPr>
        <p:spPr>
          <a:xfrm>
            <a:off x="2493114" y="6009423"/>
            <a:ext cx="885431" cy="6740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22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3734685" y="5895446"/>
            <a:ext cx="25626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sz="2400" dirty="0">
                <a:solidFill>
                  <a:srgbClr val="CF6E6C"/>
                </a:solidFill>
              </a:rPr>
              <a:t>…</a:t>
            </a:r>
            <a:r>
              <a:rPr lang="en-US" sz="2400" dirty="0">
                <a:solidFill>
                  <a:srgbClr val="CF6E6C"/>
                </a:solidFill>
              </a:rPr>
              <a:t>.this hasn’t made our lives easier</a:t>
            </a:r>
            <a:r>
              <a:rPr lang="mr-IN" sz="2400" dirty="0">
                <a:solidFill>
                  <a:srgbClr val="CF6E6C"/>
                </a:solidFill>
              </a:rPr>
              <a:t>…</a:t>
            </a:r>
            <a:endParaRPr lang="en-US" sz="2400" dirty="0">
              <a:solidFill>
                <a:srgbClr val="CF6E6C"/>
              </a:solidFill>
            </a:endParaRPr>
          </a:p>
        </p:txBody>
      </p:sp>
      <p:pic>
        <p:nvPicPr>
          <p:cNvPr id="78" name="Picture 7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97311" y="4473658"/>
            <a:ext cx="2874878" cy="2464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502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1" fill="hold" grpId="0" nodeType="click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2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2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2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2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700"/>
                            </p:stCondLst>
                            <p:childTnLst>
                              <p:par>
                                <p:cTn id="24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2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2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900"/>
                            </p:stCondLst>
                            <p:childTnLst>
                              <p:par>
                                <p:cTn id="29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2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2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100"/>
                            </p:stCondLst>
                            <p:childTnLst>
                              <p:par>
                                <p:cTn id="34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2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2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300"/>
                            </p:stCondLst>
                            <p:childTnLst>
                              <p:par>
                                <p:cTn id="39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2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2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"/>
                            </p:stCondLst>
                            <p:childTnLst>
                              <p:par>
                                <p:cTn id="44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2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2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72" grpId="0"/>
      <p:bldP spid="73" grpId="0" animBg="1"/>
      <p:bldP spid="7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Hash tables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49" y="1825625"/>
            <a:ext cx="8191793" cy="4351338"/>
          </a:xfrm>
        </p:spPr>
        <p:txBody>
          <a:bodyPr/>
          <a:lstStyle/>
          <a:p>
            <a:r>
              <a:rPr lang="en-US" dirty="0"/>
              <a:t>That was an example of a hash table.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not a very good one, though.</a:t>
            </a:r>
          </a:p>
          <a:p>
            <a:pPr lvl="1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dirty="0"/>
              <a:t>We will be </a:t>
            </a:r>
            <a:r>
              <a:rPr lang="en-US" b="1" dirty="0"/>
              <a:t>more clever </a:t>
            </a:r>
            <a:r>
              <a:rPr lang="en-US" dirty="0"/>
              <a:t>(and less deterministic) about our bucketing.</a:t>
            </a:r>
          </a:p>
          <a:p>
            <a:endParaRPr lang="en-US" dirty="0"/>
          </a:p>
          <a:p>
            <a:r>
              <a:rPr lang="en-US" dirty="0"/>
              <a:t>This will result in fast (expected time) </a:t>
            </a:r>
            <a:r>
              <a:rPr lang="en-US" dirty="0">
                <a:solidFill>
                  <a:schemeClr val="accent4"/>
                </a:solidFill>
              </a:rPr>
              <a:t>INSERT/</a:t>
            </a:r>
            <a:r>
              <a:rPr lang="en-US" dirty="0">
                <a:solidFill>
                  <a:schemeClr val="accent1"/>
                </a:solidFill>
              </a:rPr>
              <a:t>DELETE</a:t>
            </a:r>
            <a:r>
              <a:rPr lang="en-US" dirty="0">
                <a:solidFill>
                  <a:schemeClr val="accent4"/>
                </a:solidFill>
              </a:rPr>
              <a:t>/</a:t>
            </a:r>
            <a:r>
              <a:rPr lang="en-US" dirty="0">
                <a:solidFill>
                  <a:srgbClr val="CF6E6C"/>
                </a:solidFill>
              </a:rPr>
              <a:t>SEARCH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13136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127" y="160505"/>
            <a:ext cx="7886700" cy="887295"/>
          </a:xfrm>
        </p:spPr>
        <p:txBody>
          <a:bodyPr/>
          <a:lstStyle/>
          <a:p>
            <a:r>
              <a:rPr lang="en-US" dirty="0"/>
              <a:t>But first!  Terminology.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49" y="958793"/>
            <a:ext cx="7886700" cy="2507538"/>
          </a:xfrm>
        </p:spPr>
        <p:txBody>
          <a:bodyPr>
            <a:normAutofit fontScale="92500"/>
          </a:bodyPr>
          <a:lstStyle/>
          <a:p>
            <a:r>
              <a:rPr lang="en-US" dirty="0"/>
              <a:t>U is a </a:t>
            </a:r>
            <a:r>
              <a:rPr lang="en-US" i="1" dirty="0"/>
              <a:t>universe</a:t>
            </a:r>
            <a:r>
              <a:rPr lang="en-US" dirty="0"/>
              <a:t> of size M.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M is really big.</a:t>
            </a:r>
          </a:p>
          <a:p>
            <a:r>
              <a:rPr lang="en-US" dirty="0"/>
              <a:t>But only a few (at most n) elements of U are ever going to show up.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M is </a:t>
            </a:r>
            <a:r>
              <a:rPr lang="en-US" dirty="0" err="1">
                <a:solidFill>
                  <a:schemeClr val="accent4"/>
                </a:solidFill>
              </a:rPr>
              <a:t>waaaayyyyyyy</a:t>
            </a:r>
            <a:r>
              <a:rPr lang="en-US" dirty="0">
                <a:solidFill>
                  <a:schemeClr val="accent4"/>
                </a:solidFill>
              </a:rPr>
              <a:t> bigger than n.</a:t>
            </a:r>
          </a:p>
          <a:p>
            <a:r>
              <a:rPr lang="en-US" dirty="0"/>
              <a:t>But we don’t know which ones will show up in advance.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5421" y="142157"/>
            <a:ext cx="1019857" cy="1333231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571497" y="3507475"/>
            <a:ext cx="3111690" cy="3126175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All of the keys in the universe live in this blob.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298061" y="6264318"/>
            <a:ext cx="1201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Universe U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 rot="796341">
            <a:off x="2359642" y="4009142"/>
            <a:ext cx="670990" cy="64251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22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 rot="20454470">
            <a:off x="1158637" y="4439562"/>
            <a:ext cx="766299" cy="58759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13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195305" y="3551423"/>
            <a:ext cx="32030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Only n keys will ever show up.</a:t>
            </a:r>
          </a:p>
          <a:p>
            <a:endParaRPr lang="en-US" dirty="0">
              <a:solidFill>
                <a:schemeClr val="accent4"/>
              </a:solidFill>
            </a:endParaRPr>
          </a:p>
        </p:txBody>
      </p:sp>
      <p:cxnSp>
        <p:nvCxnSpPr>
          <p:cNvPr id="30" name="Straight Arrow Connector 29"/>
          <p:cNvCxnSpPr>
            <a:cxnSpLocks/>
            <a:stCxn id="28" idx="1"/>
          </p:cNvCxnSpPr>
          <p:nvPr/>
        </p:nvCxnSpPr>
        <p:spPr>
          <a:xfrm flipH="1">
            <a:off x="3095427" y="3874589"/>
            <a:ext cx="1099878" cy="455809"/>
          </a:xfrm>
          <a:prstGeom prst="straightConnector1">
            <a:avLst/>
          </a:prstGeom>
          <a:ln>
            <a:solidFill>
              <a:schemeClr val="accent4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4726522" y="4295151"/>
            <a:ext cx="4417478" cy="20313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Example: U is the set of all strings of at most 280 ascii characters.  </a:t>
            </a:r>
            <a:r>
              <a:rPr lang="en-US" dirty="0">
                <a:solidFill>
                  <a:schemeClr val="accent1"/>
                </a:solidFill>
              </a:rPr>
              <a:t>(128</a:t>
            </a:r>
            <a:r>
              <a:rPr lang="en-US" baseline="30000" dirty="0">
                <a:solidFill>
                  <a:schemeClr val="accent1"/>
                </a:solidFill>
              </a:rPr>
              <a:t>280</a:t>
            </a:r>
            <a:r>
              <a:rPr lang="en-US" dirty="0">
                <a:solidFill>
                  <a:schemeClr val="accent1"/>
                </a:solidFill>
              </a:rPr>
              <a:t> of them).</a:t>
            </a:r>
          </a:p>
          <a:p>
            <a:endParaRPr lang="en-US" dirty="0"/>
          </a:p>
          <a:p>
            <a:r>
              <a:rPr lang="en-US" dirty="0"/>
              <a:t>The only ones which I care about are those which appear as trending hashtags on twitter.  </a:t>
            </a:r>
            <a:r>
              <a:rPr lang="en-US" dirty="0">
                <a:solidFill>
                  <a:schemeClr val="accent4"/>
                </a:solidFill>
              </a:rPr>
              <a:t>#</a:t>
            </a:r>
            <a:r>
              <a:rPr lang="en-US" dirty="0" err="1">
                <a:solidFill>
                  <a:schemeClr val="accent4"/>
                </a:solidFill>
              </a:rPr>
              <a:t>hashinghashtags</a:t>
            </a:r>
            <a:endParaRPr lang="en-US" dirty="0">
              <a:solidFill>
                <a:schemeClr val="accent4"/>
              </a:solidFill>
            </a:endParaRPr>
          </a:p>
          <a:p>
            <a:r>
              <a:rPr lang="en-US" i="1" dirty="0">
                <a:solidFill>
                  <a:schemeClr val="accent1"/>
                </a:solidFill>
              </a:rPr>
              <a:t>There are way fewer than 128</a:t>
            </a:r>
            <a:r>
              <a:rPr lang="en-US" i="1" baseline="30000" dirty="0">
                <a:solidFill>
                  <a:schemeClr val="accent1"/>
                </a:solidFill>
              </a:rPr>
              <a:t>280</a:t>
            </a:r>
            <a:r>
              <a:rPr lang="en-US" i="1" dirty="0">
                <a:solidFill>
                  <a:schemeClr val="accent1"/>
                </a:solidFill>
              </a:rPr>
              <a:t> of these.</a:t>
            </a:r>
          </a:p>
        </p:txBody>
      </p:sp>
    </p:spTree>
    <p:extLst>
      <p:ext uri="{BB962C8B-B14F-4D97-AF65-F5344CB8AC3E}">
        <p14:creationId xmlns:p14="http://schemas.microsoft.com/office/powerpoint/2010/main" val="1915608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/>
      <p:bldP spid="16" grpId="0" animBg="1"/>
      <p:bldP spid="17" grpId="0" animBg="1"/>
      <p:bldP spid="28" grpId="0"/>
      <p:bldP spid="31" grpId="0" build="p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6607" y="392382"/>
            <a:ext cx="7886700" cy="887295"/>
          </a:xfrm>
        </p:spPr>
        <p:txBody>
          <a:bodyPr>
            <a:normAutofit/>
          </a:bodyPr>
          <a:lstStyle/>
          <a:p>
            <a:r>
              <a:rPr lang="en-US" sz="4800" dirty="0"/>
              <a:t>Hash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76607" y="1127584"/>
                <a:ext cx="5279066" cy="2507538"/>
              </a:xfrm>
            </p:spPr>
            <p:txBody>
              <a:bodyPr>
                <a:normAutofit/>
              </a:bodyPr>
              <a:lstStyle/>
              <a:p>
                <a:endParaRPr lang="en-US" dirty="0">
                  <a:solidFill>
                    <a:schemeClr val="tx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A </a:t>
                </a:r>
                <a:r>
                  <a:rPr lang="en-US" i="1" dirty="0">
                    <a:solidFill>
                      <a:schemeClr val="tx1"/>
                    </a:solidFill>
                  </a:rPr>
                  <a:t>hash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1, …, 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is a function that maps elements of U to buckets 1, ..., n.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6607" y="1127584"/>
                <a:ext cx="5279066" cy="2507538"/>
              </a:xfrm>
              <a:blipFill>
                <a:blip r:embed="rId2"/>
                <a:stretch>
                  <a:fillRect l="-1923" r="-9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Oval 4"/>
          <p:cNvSpPr/>
          <p:nvPr/>
        </p:nvSpPr>
        <p:spPr>
          <a:xfrm>
            <a:off x="571497" y="3507475"/>
            <a:ext cx="3111690" cy="3126175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All of the keys in the universe live in this blob.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298061" y="6264318"/>
            <a:ext cx="1201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Universe U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6846062" y="3703306"/>
            <a:ext cx="2494122" cy="2866024"/>
            <a:chOff x="5336275" y="3575713"/>
            <a:chExt cx="2494122" cy="2975208"/>
          </a:xfrm>
        </p:grpSpPr>
        <p:sp>
          <p:nvSpPr>
            <p:cNvPr id="7" name="Rectangle 6"/>
            <p:cNvSpPr/>
            <p:nvPr/>
          </p:nvSpPr>
          <p:spPr>
            <a:xfrm>
              <a:off x="5336275" y="3684896"/>
              <a:ext cx="545910" cy="573205"/>
            </a:xfrm>
            <a:prstGeom prst="rect">
              <a:avLst/>
            </a:prstGeom>
            <a:noFill/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5336275" y="4258101"/>
              <a:ext cx="545910" cy="573205"/>
            </a:xfrm>
            <a:prstGeom prst="rect">
              <a:avLst/>
            </a:prstGeom>
            <a:noFill/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5337128" y="4831306"/>
              <a:ext cx="545910" cy="573205"/>
            </a:xfrm>
            <a:prstGeom prst="rect">
              <a:avLst/>
            </a:prstGeom>
            <a:noFill/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5338408" y="5404511"/>
              <a:ext cx="545910" cy="573205"/>
            </a:xfrm>
            <a:prstGeom prst="rect">
              <a:avLst/>
            </a:prstGeom>
            <a:noFill/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5337128" y="5977716"/>
              <a:ext cx="545910" cy="573205"/>
            </a:xfrm>
            <a:prstGeom prst="rect">
              <a:avLst/>
            </a:prstGeom>
            <a:noFill/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ight Brace 11"/>
            <p:cNvSpPr/>
            <p:nvPr/>
          </p:nvSpPr>
          <p:spPr>
            <a:xfrm>
              <a:off x="6045958" y="3575713"/>
              <a:ext cx="573206" cy="2975208"/>
            </a:xfrm>
            <a:prstGeom prst="rightBrace">
              <a:avLst>
                <a:gd name="adj1" fmla="val 8333"/>
                <a:gd name="adj2" fmla="val 14220"/>
              </a:avLst>
            </a:prstGeom>
            <a:ln w="25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619164" y="3786831"/>
              <a:ext cx="12112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</a:rPr>
                <a:t>n buckets</a:t>
              </a:r>
            </a:p>
          </p:txBody>
        </p:sp>
      </p:grpSp>
      <p:sp>
        <p:nvSpPr>
          <p:cNvPr id="16" name="Rectangle 15"/>
          <p:cNvSpPr/>
          <p:nvPr/>
        </p:nvSpPr>
        <p:spPr>
          <a:xfrm rot="796341">
            <a:off x="2359642" y="4009142"/>
            <a:ext cx="670990" cy="64251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22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 rot="20454470">
            <a:off x="1158637" y="4439562"/>
            <a:ext cx="766299" cy="58759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13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420420" y="3874712"/>
            <a:ext cx="464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420420" y="4420609"/>
            <a:ext cx="464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420420" y="4985830"/>
            <a:ext cx="464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882502" y="3591887"/>
            <a:ext cx="29358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7030A0"/>
                </a:solidFill>
              </a:rPr>
              <a:t>Example: </a:t>
            </a:r>
          </a:p>
          <a:p>
            <a:r>
              <a:rPr lang="en-US" sz="2400" dirty="0">
                <a:solidFill>
                  <a:srgbClr val="7030A0"/>
                </a:solidFill>
              </a:rPr>
              <a:t>h(x) = least significant digit of x.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1746913" y="4421875"/>
            <a:ext cx="5459105" cy="1518010"/>
            <a:chOff x="1746913" y="4421875"/>
            <a:chExt cx="5459105" cy="1518010"/>
          </a:xfrm>
        </p:grpSpPr>
        <p:sp>
          <p:nvSpPr>
            <p:cNvPr id="22" name="Freeform 21"/>
            <p:cNvSpPr/>
            <p:nvPr/>
          </p:nvSpPr>
          <p:spPr>
            <a:xfrm>
              <a:off x="2988860" y="4421875"/>
              <a:ext cx="4189862" cy="644028"/>
            </a:xfrm>
            <a:custGeom>
              <a:avLst/>
              <a:gdLst>
                <a:gd name="connsiteX0" fmla="*/ 0 w 4189862"/>
                <a:gd name="connsiteY0" fmla="*/ 0 h 644028"/>
                <a:gd name="connsiteX1" fmla="*/ 996286 w 4189862"/>
                <a:gd name="connsiteY1" fmla="*/ 450376 h 644028"/>
                <a:gd name="connsiteX2" fmla="*/ 2060812 w 4189862"/>
                <a:gd name="connsiteY2" fmla="*/ 641444 h 644028"/>
                <a:gd name="connsiteX3" fmla="*/ 2852382 w 4189862"/>
                <a:gd name="connsiteY3" fmla="*/ 327546 h 644028"/>
                <a:gd name="connsiteX4" fmla="*/ 3507474 w 4189862"/>
                <a:gd name="connsiteY4" fmla="*/ 163773 h 644028"/>
                <a:gd name="connsiteX5" fmla="*/ 4189862 w 4189862"/>
                <a:gd name="connsiteY5" fmla="*/ 245659 h 644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89862" h="644028">
                  <a:moveTo>
                    <a:pt x="0" y="0"/>
                  </a:moveTo>
                  <a:cubicBezTo>
                    <a:pt x="326408" y="171734"/>
                    <a:pt x="652817" y="343469"/>
                    <a:pt x="996286" y="450376"/>
                  </a:cubicBezTo>
                  <a:cubicBezTo>
                    <a:pt x="1339755" y="557283"/>
                    <a:pt x="1751463" y="661916"/>
                    <a:pt x="2060812" y="641444"/>
                  </a:cubicBezTo>
                  <a:cubicBezTo>
                    <a:pt x="2370161" y="620972"/>
                    <a:pt x="2611272" y="407158"/>
                    <a:pt x="2852382" y="327546"/>
                  </a:cubicBezTo>
                  <a:cubicBezTo>
                    <a:pt x="3093492" y="247934"/>
                    <a:pt x="3284561" y="177421"/>
                    <a:pt x="3507474" y="163773"/>
                  </a:cubicBezTo>
                  <a:cubicBezTo>
                    <a:pt x="3730387" y="150125"/>
                    <a:pt x="4189862" y="245659"/>
                    <a:pt x="4189862" y="245659"/>
                  </a:cubicBezTo>
                </a:path>
              </a:pathLst>
            </a:custGeom>
            <a:noFill/>
            <a:ln w="38100">
              <a:solidFill>
                <a:srgbClr val="7030A0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 22"/>
            <p:cNvSpPr/>
            <p:nvPr/>
          </p:nvSpPr>
          <p:spPr>
            <a:xfrm>
              <a:off x="1746913" y="4967785"/>
              <a:ext cx="5459105" cy="814035"/>
            </a:xfrm>
            <a:custGeom>
              <a:avLst/>
              <a:gdLst>
                <a:gd name="connsiteX0" fmla="*/ 0 w 5459105"/>
                <a:gd name="connsiteY0" fmla="*/ 0 h 1013541"/>
                <a:gd name="connsiteX1" fmla="*/ 777923 w 5459105"/>
                <a:gd name="connsiteY1" fmla="*/ 272955 h 1013541"/>
                <a:gd name="connsiteX2" fmla="*/ 1473959 w 5459105"/>
                <a:gd name="connsiteY2" fmla="*/ 68239 h 1013541"/>
                <a:gd name="connsiteX3" fmla="*/ 2115403 w 5459105"/>
                <a:gd name="connsiteY3" fmla="*/ 27296 h 1013541"/>
                <a:gd name="connsiteX4" fmla="*/ 3152633 w 5459105"/>
                <a:gd name="connsiteY4" fmla="*/ 450376 h 1013541"/>
                <a:gd name="connsiteX5" fmla="*/ 4244454 w 5459105"/>
                <a:gd name="connsiteY5" fmla="*/ 1009934 h 1013541"/>
                <a:gd name="connsiteX6" fmla="*/ 5227093 w 5459105"/>
                <a:gd name="connsiteY6" fmla="*/ 668740 h 1013541"/>
                <a:gd name="connsiteX7" fmla="*/ 5459105 w 5459105"/>
                <a:gd name="connsiteY7" fmla="*/ 232012 h 1013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59105" h="1013541">
                  <a:moveTo>
                    <a:pt x="0" y="0"/>
                  </a:moveTo>
                  <a:cubicBezTo>
                    <a:pt x="266131" y="130791"/>
                    <a:pt x="532263" y="261582"/>
                    <a:pt x="777923" y="272955"/>
                  </a:cubicBezTo>
                  <a:cubicBezTo>
                    <a:pt x="1023583" y="284328"/>
                    <a:pt x="1251046" y="109182"/>
                    <a:pt x="1473959" y="68239"/>
                  </a:cubicBezTo>
                  <a:cubicBezTo>
                    <a:pt x="1696872" y="27296"/>
                    <a:pt x="1835624" y="-36393"/>
                    <a:pt x="2115403" y="27296"/>
                  </a:cubicBezTo>
                  <a:cubicBezTo>
                    <a:pt x="2395182" y="90985"/>
                    <a:pt x="2797791" y="286603"/>
                    <a:pt x="3152633" y="450376"/>
                  </a:cubicBezTo>
                  <a:cubicBezTo>
                    <a:pt x="3507475" y="614149"/>
                    <a:pt x="3898711" y="973540"/>
                    <a:pt x="4244454" y="1009934"/>
                  </a:cubicBezTo>
                  <a:cubicBezTo>
                    <a:pt x="4590197" y="1046328"/>
                    <a:pt x="5024651" y="798394"/>
                    <a:pt x="5227093" y="668740"/>
                  </a:cubicBezTo>
                  <a:cubicBezTo>
                    <a:pt x="5429535" y="539086"/>
                    <a:pt x="5459105" y="232012"/>
                    <a:pt x="5459105" y="232012"/>
                  </a:cubicBezTo>
                </a:path>
              </a:pathLst>
            </a:custGeom>
            <a:noFill/>
            <a:ln w="41275">
              <a:solidFill>
                <a:srgbClr val="7030A0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/>
            <p:cNvSpPr txBox="1"/>
            <p:nvPr/>
          </p:nvSpPr>
          <p:spPr>
            <a:xfrm rot="1455195">
              <a:off x="4667049" y="5570553"/>
              <a:ext cx="13786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7030A0"/>
                  </a:solidFill>
                </a:rPr>
                <a:t>h(13) = 3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 rot="20355326">
              <a:off x="5266962" y="4755636"/>
              <a:ext cx="13786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7030A0"/>
                  </a:solidFill>
                </a:rPr>
                <a:t>h(22) = 2</a:t>
              </a: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5697414" y="126183"/>
            <a:ext cx="344658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4"/>
                </a:solidFill>
              </a:rPr>
              <a:t>For this lecture, we are assuming that the number of things that show up is the same as the number of buckets, both are n.  </a:t>
            </a:r>
          </a:p>
          <a:p>
            <a:pPr algn="ctr"/>
            <a:endParaRPr lang="en-US" sz="1600" dirty="0">
              <a:solidFill>
                <a:schemeClr val="accent4"/>
              </a:solidFill>
            </a:endParaRPr>
          </a:p>
          <a:p>
            <a:pPr algn="ctr"/>
            <a:r>
              <a:rPr lang="en-US" sz="1600" dirty="0">
                <a:solidFill>
                  <a:schemeClr val="accent4"/>
                </a:solidFill>
              </a:rPr>
              <a:t>This doesn’t have to be the case, although we do want:</a:t>
            </a:r>
          </a:p>
          <a:p>
            <a:pPr algn="ctr"/>
            <a:endParaRPr lang="en-US" sz="1600" dirty="0">
              <a:solidFill>
                <a:schemeClr val="accent4"/>
              </a:solidFill>
            </a:endParaRPr>
          </a:p>
          <a:p>
            <a:pPr algn="ctr"/>
            <a:r>
              <a:rPr lang="en-US" sz="1600" b="1" dirty="0">
                <a:solidFill>
                  <a:schemeClr val="accent4"/>
                </a:solidFill>
              </a:rPr>
              <a:t>#buckets = O( #things which show up )</a:t>
            </a:r>
          </a:p>
        </p:txBody>
      </p:sp>
    </p:spTree>
    <p:extLst>
      <p:ext uri="{BB962C8B-B14F-4D97-AF65-F5344CB8AC3E}">
        <p14:creationId xmlns:p14="http://schemas.microsoft.com/office/powerpoint/2010/main" val="2037103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  <p:bldP spid="21" grpId="0"/>
      <p:bldP spid="1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7050" y="42513"/>
            <a:ext cx="7886700" cy="924656"/>
          </a:xfrm>
        </p:spPr>
        <p:txBody>
          <a:bodyPr>
            <a:normAutofit/>
          </a:bodyPr>
          <a:lstStyle/>
          <a:p>
            <a:r>
              <a:rPr lang="en-US" dirty="0"/>
              <a:t>Hash Tables (with chaining)</a:t>
            </a:r>
            <a:endParaRPr 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140247"/>
                <a:ext cx="8332470" cy="2241199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sz="2400" dirty="0"/>
                  <a:t>Array of n buckets.</a:t>
                </a:r>
              </a:p>
              <a:p>
                <a:r>
                  <a:rPr lang="en-US" sz="2400" dirty="0"/>
                  <a:t>Each bucket stores a linked list.</a:t>
                </a:r>
              </a:p>
              <a:p>
                <a:pPr lvl="1"/>
                <a:r>
                  <a:rPr lang="en-US" sz="2000" dirty="0"/>
                  <a:t>We can insert into a linked list in time O(1) </a:t>
                </a:r>
              </a:p>
              <a:p>
                <a:pPr lvl="1"/>
                <a:r>
                  <a:rPr lang="en-US" sz="2000" dirty="0"/>
                  <a:t>To find something in the linked list takes time O(length(list)).</a:t>
                </a:r>
              </a:p>
              <a:p>
                <a:r>
                  <a:rPr lang="en-US" sz="2400" dirty="0"/>
                  <a:t>A hash function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begChr m:val="{"/>
                        <m:endChr m:val="}"/>
                        <m:ctrlP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1, …, </m:t>
                        </m:r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2400" dirty="0"/>
              </a:p>
              <a:p>
                <a:pPr lvl="1"/>
                <a:r>
                  <a:rPr lang="en-US" sz="2000" dirty="0"/>
                  <a:t>For example, </a:t>
                </a:r>
                <a:r>
                  <a:rPr lang="en-US" sz="2000" dirty="0">
                    <a:solidFill>
                      <a:srgbClr val="7030A0"/>
                    </a:solidFill>
                  </a:rPr>
                  <a:t>h(x) = least significant digit of x.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140247"/>
                <a:ext cx="8332470" cy="2241199"/>
              </a:xfrm>
              <a:blipFill>
                <a:blip r:embed="rId2"/>
                <a:stretch>
                  <a:fillRect l="-913" t="-4520" b="-5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/>
          <p:cNvGrpSpPr/>
          <p:nvPr/>
        </p:nvGrpSpPr>
        <p:grpSpPr>
          <a:xfrm>
            <a:off x="5244158" y="3317160"/>
            <a:ext cx="2000704" cy="3111030"/>
            <a:chOff x="5003613" y="3684896"/>
            <a:chExt cx="2000704" cy="3229547"/>
          </a:xfrm>
        </p:grpSpPr>
        <p:sp>
          <p:nvSpPr>
            <p:cNvPr id="5" name="Rectangle 4"/>
            <p:cNvSpPr/>
            <p:nvPr/>
          </p:nvSpPr>
          <p:spPr>
            <a:xfrm>
              <a:off x="5336275" y="3684896"/>
              <a:ext cx="545910" cy="573205"/>
            </a:xfrm>
            <a:prstGeom prst="rect">
              <a:avLst/>
            </a:prstGeom>
            <a:noFill/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5336275" y="4258101"/>
              <a:ext cx="545910" cy="573205"/>
            </a:xfrm>
            <a:prstGeom prst="rect">
              <a:avLst/>
            </a:prstGeom>
            <a:noFill/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5337128" y="4831306"/>
              <a:ext cx="545910" cy="573205"/>
            </a:xfrm>
            <a:prstGeom prst="rect">
              <a:avLst/>
            </a:prstGeom>
            <a:noFill/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5338408" y="5404511"/>
              <a:ext cx="545910" cy="573205"/>
            </a:xfrm>
            <a:prstGeom prst="rect">
              <a:avLst/>
            </a:prstGeom>
            <a:noFill/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5337128" y="5977716"/>
              <a:ext cx="545910" cy="573205"/>
            </a:xfrm>
            <a:prstGeom prst="rect">
              <a:avLst/>
            </a:prstGeom>
            <a:noFill/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003613" y="6531041"/>
              <a:ext cx="2000704" cy="3834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</a:rPr>
                <a:t>n buckets (say n=9)</a:t>
              </a: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5277718" y="3383390"/>
            <a:ext cx="464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277718" y="3929287"/>
            <a:ext cx="464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277718" y="4494508"/>
            <a:ext cx="464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277718" y="5612293"/>
            <a:ext cx="464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5882185" y="3616657"/>
            <a:ext cx="573206" cy="0"/>
          </a:xfrm>
          <a:prstGeom prst="straightConnector1">
            <a:avLst/>
          </a:prstGeom>
          <a:ln w="3810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7117212" y="5796852"/>
            <a:ext cx="494308" cy="5721"/>
          </a:xfrm>
          <a:prstGeom prst="straightConnector1">
            <a:avLst/>
          </a:prstGeom>
          <a:ln w="3810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5882185" y="4710753"/>
            <a:ext cx="573206" cy="0"/>
          </a:xfrm>
          <a:prstGeom prst="straightConnector1">
            <a:avLst/>
          </a:prstGeom>
          <a:ln w="3810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5882185" y="5802573"/>
            <a:ext cx="573206" cy="0"/>
          </a:xfrm>
          <a:prstGeom prst="straightConnector1">
            <a:avLst/>
          </a:prstGeom>
          <a:ln w="3810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470991" y="4004823"/>
            <a:ext cx="766299" cy="58759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13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1530922" y="4004823"/>
            <a:ext cx="766299" cy="58759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22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2578797" y="4018331"/>
            <a:ext cx="766299" cy="58759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43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615936" y="900023"/>
            <a:ext cx="26886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CF6E6C"/>
                </a:solidFill>
              </a:rPr>
              <a:t>For demonstration purposes only!</a:t>
            </a:r>
          </a:p>
          <a:p>
            <a:pPr algn="ctr"/>
            <a:r>
              <a:rPr lang="en-US" dirty="0">
                <a:solidFill>
                  <a:srgbClr val="CF6E6C"/>
                </a:solidFill>
              </a:rPr>
              <a:t>This is a terrible hash function!  Don’t use this!</a:t>
            </a:r>
            <a:endParaRPr lang="en-US" b="1" dirty="0">
              <a:solidFill>
                <a:srgbClr val="CF6E6C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3677757" y="4011577"/>
            <a:ext cx="766299" cy="58759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9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7" name="Straight Arrow Connector 26"/>
          <p:cNvCxnSpPr>
            <a:cxnSpLocks/>
          </p:cNvCxnSpPr>
          <p:nvPr/>
        </p:nvCxnSpPr>
        <p:spPr>
          <a:xfrm flipH="1">
            <a:off x="6122732" y="2099327"/>
            <a:ext cx="2386551" cy="1001899"/>
          </a:xfrm>
          <a:prstGeom prst="straightConnector1">
            <a:avLst/>
          </a:prstGeom>
          <a:ln w="38100">
            <a:solidFill>
              <a:srgbClr val="CF6E6C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04525" y="3436130"/>
            <a:ext cx="22655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INSERT:</a:t>
            </a:r>
          </a:p>
        </p:txBody>
      </p:sp>
      <p:sp>
        <p:nvSpPr>
          <p:cNvPr id="32" name="Rectangle 31"/>
          <p:cNvSpPr/>
          <p:nvPr/>
        </p:nvSpPr>
        <p:spPr>
          <a:xfrm>
            <a:off x="6455391" y="4467544"/>
            <a:ext cx="661821" cy="49687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13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7117212" y="4710753"/>
            <a:ext cx="494308" cy="0"/>
          </a:xfrm>
          <a:prstGeom prst="straightConnector1">
            <a:avLst/>
          </a:prstGeom>
          <a:ln w="3810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6479351" y="3834103"/>
            <a:ext cx="613899" cy="52755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22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7624698" y="4467544"/>
            <a:ext cx="671086" cy="49687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43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6479352" y="5571842"/>
            <a:ext cx="609806" cy="48701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9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 rot="5400000">
            <a:off x="5211778" y="5190380"/>
            <a:ext cx="578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/>
              <a:t>…</a:t>
            </a:r>
            <a:endParaRPr lang="en-US" dirty="0"/>
          </a:p>
        </p:txBody>
      </p:sp>
      <p:cxnSp>
        <p:nvCxnSpPr>
          <p:cNvPr id="39" name="Straight Arrow Connector 38"/>
          <p:cNvCxnSpPr/>
          <p:nvPr/>
        </p:nvCxnSpPr>
        <p:spPr>
          <a:xfrm flipV="1">
            <a:off x="7117212" y="4127461"/>
            <a:ext cx="501036" cy="14635"/>
          </a:xfrm>
          <a:prstGeom prst="straightConnector1">
            <a:avLst/>
          </a:prstGeom>
          <a:ln w="3810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8324943" y="4710753"/>
            <a:ext cx="368680" cy="0"/>
          </a:xfrm>
          <a:prstGeom prst="straightConnector1">
            <a:avLst/>
          </a:prstGeom>
          <a:ln w="3810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5906145" y="4142096"/>
            <a:ext cx="573206" cy="0"/>
          </a:xfrm>
          <a:prstGeom prst="straightConnector1">
            <a:avLst/>
          </a:prstGeom>
          <a:ln w="3810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104525" y="4756234"/>
            <a:ext cx="22655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SEARCH 43: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612835" y="5217899"/>
            <a:ext cx="35475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Scan through all the elements in bucket h(43) = 3.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46AA78B-063F-D04F-88C1-323A80806A98}"/>
              </a:ext>
            </a:extLst>
          </p:cNvPr>
          <p:cNvSpPr txBox="1"/>
          <p:nvPr/>
        </p:nvSpPr>
        <p:spPr>
          <a:xfrm>
            <a:off x="67004" y="5816967"/>
            <a:ext cx="22655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DELETE 43: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74C0FB0-4049-7B4C-9A08-5BE0C73578BA}"/>
              </a:ext>
            </a:extLst>
          </p:cNvPr>
          <p:cNvSpPr txBox="1"/>
          <p:nvPr/>
        </p:nvSpPr>
        <p:spPr>
          <a:xfrm>
            <a:off x="628650" y="6243524"/>
            <a:ext cx="35475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Search for 43 and remove it.</a:t>
            </a:r>
          </a:p>
        </p:txBody>
      </p:sp>
    </p:spTree>
    <p:extLst>
      <p:ext uri="{BB962C8B-B14F-4D97-AF65-F5344CB8AC3E}">
        <p14:creationId xmlns:p14="http://schemas.microsoft.com/office/powerpoint/2010/main" val="157371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  <p:bldP spid="25" grpId="0"/>
      <p:bldP spid="26" grpId="0" animBg="1"/>
      <p:bldP spid="31" grpId="0"/>
      <p:bldP spid="32" grpId="0" animBg="1"/>
      <p:bldP spid="34" grpId="0" animBg="1"/>
      <p:bldP spid="36" grpId="0" animBg="1"/>
      <p:bldP spid="37" grpId="0" animBg="1"/>
      <p:bldP spid="52" grpId="0"/>
      <p:bldP spid="53" grpId="0"/>
      <p:bldP spid="42" grpId="0"/>
      <p:bldP spid="4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59141"/>
            <a:ext cx="7886700" cy="868233"/>
          </a:xfrm>
        </p:spPr>
        <p:txBody>
          <a:bodyPr/>
          <a:lstStyle/>
          <a:p>
            <a:r>
              <a:rPr lang="en-US" dirty="0">
                <a:solidFill>
                  <a:srgbClr val="CF6E6C"/>
                </a:solidFill>
              </a:rPr>
              <a:t>Aside</a:t>
            </a:r>
            <a:r>
              <a:rPr lang="en-US" dirty="0"/>
              <a:t>: </a:t>
            </a:r>
            <a:r>
              <a:rPr lang="en-US" sz="3600" dirty="0"/>
              <a:t>Hash tables with open addressing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253583"/>
            <a:ext cx="8392520" cy="5032375"/>
          </a:xfrm>
        </p:spPr>
        <p:txBody>
          <a:bodyPr/>
          <a:lstStyle/>
          <a:p>
            <a:r>
              <a:rPr lang="en-US" dirty="0"/>
              <a:t>The previous slide is about hash tables with chaining.</a:t>
            </a:r>
          </a:p>
          <a:p>
            <a:r>
              <a:rPr lang="en-US" dirty="0"/>
              <a:t>There’s also something called “open addressing”</a:t>
            </a:r>
          </a:p>
          <a:p>
            <a:r>
              <a:rPr lang="en-US" dirty="0"/>
              <a:t>You don’t need to know about it for this class.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999704" y="3065933"/>
            <a:ext cx="1511484" cy="3111030"/>
            <a:chOff x="5003613" y="3684896"/>
            <a:chExt cx="1511484" cy="3229547"/>
          </a:xfrm>
        </p:grpSpPr>
        <p:sp>
          <p:nvSpPr>
            <p:cNvPr id="5" name="Rectangle 4"/>
            <p:cNvSpPr/>
            <p:nvPr/>
          </p:nvSpPr>
          <p:spPr>
            <a:xfrm>
              <a:off x="5336275" y="3684896"/>
              <a:ext cx="545910" cy="573205"/>
            </a:xfrm>
            <a:prstGeom prst="rect">
              <a:avLst/>
            </a:prstGeom>
            <a:noFill/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5336275" y="4258101"/>
              <a:ext cx="545910" cy="573205"/>
            </a:xfrm>
            <a:prstGeom prst="rect">
              <a:avLst/>
            </a:prstGeom>
            <a:noFill/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5337128" y="4831306"/>
              <a:ext cx="545910" cy="573205"/>
            </a:xfrm>
            <a:prstGeom prst="rect">
              <a:avLst/>
            </a:prstGeom>
            <a:noFill/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5338408" y="5404511"/>
              <a:ext cx="545910" cy="573205"/>
            </a:xfrm>
            <a:prstGeom prst="rect">
              <a:avLst/>
            </a:prstGeom>
            <a:noFill/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5337128" y="5977716"/>
              <a:ext cx="545910" cy="573205"/>
            </a:xfrm>
            <a:prstGeom prst="rect">
              <a:avLst/>
            </a:prstGeom>
            <a:noFill/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003613" y="6531041"/>
              <a:ext cx="1511484" cy="3834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</a:rPr>
                <a:t>n=9 buckets</a:t>
              </a: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1033264" y="3132163"/>
            <a:ext cx="464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33264" y="3678060"/>
            <a:ext cx="464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33264" y="4243281"/>
            <a:ext cx="464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33264" y="5361066"/>
            <a:ext cx="464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1637731" y="3365430"/>
            <a:ext cx="573206" cy="0"/>
          </a:xfrm>
          <a:prstGeom prst="straightConnector1">
            <a:avLst/>
          </a:prstGeom>
          <a:ln w="3810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1637731" y="4459526"/>
            <a:ext cx="573206" cy="0"/>
          </a:xfrm>
          <a:prstGeom prst="straightConnector1">
            <a:avLst/>
          </a:prstGeom>
          <a:ln w="3810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1637731" y="5551346"/>
            <a:ext cx="573206" cy="0"/>
          </a:xfrm>
          <a:prstGeom prst="straightConnector1">
            <a:avLst/>
          </a:prstGeom>
          <a:ln w="3810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2210937" y="4216317"/>
            <a:ext cx="661821" cy="49687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13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2872758" y="4459526"/>
            <a:ext cx="494308" cy="0"/>
          </a:xfrm>
          <a:prstGeom prst="straightConnector1">
            <a:avLst/>
          </a:prstGeom>
          <a:ln w="3810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3380244" y="4216317"/>
            <a:ext cx="671086" cy="49687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43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 rot="5400000">
            <a:off x="967324" y="4939153"/>
            <a:ext cx="578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/>
              <a:t>…</a:t>
            </a:r>
            <a:endParaRPr lang="en-US" dirty="0"/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4080489" y="4459526"/>
            <a:ext cx="368680" cy="0"/>
          </a:xfrm>
          <a:prstGeom prst="straightConnector1">
            <a:avLst/>
          </a:prstGeom>
          <a:ln w="3810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1661691" y="3890869"/>
            <a:ext cx="573206" cy="0"/>
          </a:xfrm>
          <a:prstGeom prst="straightConnector1">
            <a:avLst/>
          </a:prstGeom>
          <a:ln w="3810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2270085" y="5198941"/>
            <a:ext cx="1793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is a “chain”</a:t>
            </a:r>
          </a:p>
        </p:txBody>
      </p:sp>
      <p:cxnSp>
        <p:nvCxnSpPr>
          <p:cNvPr id="33" name="Straight Arrow Connector 32"/>
          <p:cNvCxnSpPr>
            <a:stCxn id="31" idx="0"/>
          </p:cNvCxnSpPr>
          <p:nvPr/>
        </p:nvCxnSpPr>
        <p:spPr>
          <a:xfrm flipH="1" flipV="1">
            <a:off x="3120335" y="4758674"/>
            <a:ext cx="46745" cy="440267"/>
          </a:xfrm>
          <a:prstGeom prst="straightConnector1">
            <a:avLst/>
          </a:prstGeom>
          <a:ln w="95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Group 33"/>
          <p:cNvGrpSpPr/>
          <p:nvPr/>
        </p:nvGrpSpPr>
        <p:grpSpPr>
          <a:xfrm>
            <a:off x="5650724" y="3174928"/>
            <a:ext cx="1511484" cy="3111030"/>
            <a:chOff x="5003613" y="3684896"/>
            <a:chExt cx="1511484" cy="3229547"/>
          </a:xfrm>
        </p:grpSpPr>
        <p:sp>
          <p:nvSpPr>
            <p:cNvPr id="35" name="Rectangle 34"/>
            <p:cNvSpPr/>
            <p:nvPr/>
          </p:nvSpPr>
          <p:spPr>
            <a:xfrm>
              <a:off x="5336275" y="3684896"/>
              <a:ext cx="545910" cy="573205"/>
            </a:xfrm>
            <a:prstGeom prst="rect">
              <a:avLst/>
            </a:prstGeom>
            <a:noFill/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5336275" y="4258101"/>
              <a:ext cx="545910" cy="573205"/>
            </a:xfrm>
            <a:prstGeom prst="rect">
              <a:avLst/>
            </a:prstGeom>
            <a:noFill/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5337128" y="4831306"/>
              <a:ext cx="545910" cy="573205"/>
            </a:xfrm>
            <a:prstGeom prst="rect">
              <a:avLst/>
            </a:prstGeom>
            <a:noFill/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5338408" y="5404511"/>
              <a:ext cx="545910" cy="573205"/>
            </a:xfrm>
            <a:prstGeom prst="rect">
              <a:avLst/>
            </a:prstGeom>
            <a:noFill/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5337128" y="5977716"/>
              <a:ext cx="545910" cy="573205"/>
            </a:xfrm>
            <a:prstGeom prst="rect">
              <a:avLst/>
            </a:prstGeom>
            <a:noFill/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5003613" y="6531041"/>
              <a:ext cx="1511484" cy="3834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</a:rPr>
                <a:t>n=9 buckets</a:t>
              </a:r>
            </a:p>
          </p:txBody>
        </p:sp>
      </p:grpSp>
      <p:sp>
        <p:nvSpPr>
          <p:cNvPr id="41" name="TextBox 40"/>
          <p:cNvSpPr txBox="1"/>
          <p:nvPr/>
        </p:nvSpPr>
        <p:spPr>
          <a:xfrm>
            <a:off x="5645608" y="3357766"/>
            <a:ext cx="464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5645608" y="3903663"/>
            <a:ext cx="464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5645608" y="4468884"/>
            <a:ext cx="464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5645608" y="5586669"/>
            <a:ext cx="464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</a:t>
            </a:r>
          </a:p>
        </p:txBody>
      </p:sp>
      <p:sp>
        <p:nvSpPr>
          <p:cNvPr id="54" name="TextBox 53"/>
          <p:cNvSpPr txBox="1"/>
          <p:nvPr/>
        </p:nvSpPr>
        <p:spPr>
          <a:xfrm rot="5400000">
            <a:off x="5579668" y="5164756"/>
            <a:ext cx="578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dirty="0"/>
              <a:t>…</a:t>
            </a:r>
            <a:endParaRPr lang="en-US" dirty="0"/>
          </a:p>
        </p:txBody>
      </p:sp>
      <p:cxnSp>
        <p:nvCxnSpPr>
          <p:cNvPr id="61" name="Straight Arrow Connector 60"/>
          <p:cNvCxnSpPr/>
          <p:nvPr/>
        </p:nvCxnSpPr>
        <p:spPr>
          <a:xfrm>
            <a:off x="6353828" y="4484116"/>
            <a:ext cx="573206" cy="0"/>
          </a:xfrm>
          <a:prstGeom prst="straightConnector1">
            <a:avLst/>
          </a:prstGeom>
          <a:ln w="3810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angle 61"/>
          <p:cNvSpPr/>
          <p:nvPr/>
        </p:nvSpPr>
        <p:spPr>
          <a:xfrm>
            <a:off x="6927034" y="4261802"/>
            <a:ext cx="661821" cy="49687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13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63" name="Straight Arrow Connector 62"/>
          <p:cNvCxnSpPr/>
          <p:nvPr/>
        </p:nvCxnSpPr>
        <p:spPr>
          <a:xfrm>
            <a:off x="6353828" y="5107522"/>
            <a:ext cx="494308" cy="0"/>
          </a:xfrm>
          <a:prstGeom prst="straightConnector1">
            <a:avLst/>
          </a:prstGeom>
          <a:ln w="3810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ectangle 63"/>
          <p:cNvSpPr/>
          <p:nvPr/>
        </p:nvSpPr>
        <p:spPr>
          <a:xfrm>
            <a:off x="6911685" y="4904809"/>
            <a:ext cx="671086" cy="49687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43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70" name="Straight Arrow Connector 69"/>
          <p:cNvCxnSpPr/>
          <p:nvPr/>
        </p:nvCxnSpPr>
        <p:spPr>
          <a:xfrm>
            <a:off x="6353828" y="4030425"/>
            <a:ext cx="573206" cy="0"/>
          </a:xfrm>
          <a:prstGeom prst="straightConnector1">
            <a:avLst/>
          </a:prstGeom>
          <a:ln w="3810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>
            <a:off x="6353828" y="3470477"/>
            <a:ext cx="573206" cy="0"/>
          </a:xfrm>
          <a:prstGeom prst="straightConnector1">
            <a:avLst/>
          </a:prstGeom>
          <a:ln w="3810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>
            <a:off x="6274930" y="5675802"/>
            <a:ext cx="573206" cy="0"/>
          </a:xfrm>
          <a:prstGeom prst="straightConnector1">
            <a:avLst/>
          </a:prstGeom>
          <a:ln w="3810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/>
          <p:cNvSpPr txBox="1"/>
          <p:nvPr/>
        </p:nvSpPr>
        <p:spPr>
          <a:xfrm rot="1393105">
            <a:off x="7586195" y="4546469"/>
            <a:ext cx="1048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F6E6C"/>
                </a:solidFill>
              </a:rPr>
              <a:t>bounce!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7131051" y="6191183"/>
            <a:ext cx="37802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CF6E6C"/>
                </a:solidFill>
                <a:latin typeface="+mj-lt"/>
              </a:rPr>
              <a:t>\end{Aside}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848136" y="2447778"/>
            <a:ext cx="2028578" cy="6181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2591766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2848 -0.39236 L 0.22848 -0.39236 C 0.22692 -0.38727 0.22535 -0.38194 0.22397 -0.37662 C 0.22345 -0.37453 0.22275 -0.37268 0.2224 -0.3706 C 0.22015 -0.35277 0.22223 -0.35717 0.21945 -0.34467 C 0.21858 -0.34074 0.21824 -0.33634 0.2165 -0.33264 C 0.21442 -0.3287 0.21164 -0.32523 0.21042 -0.32083 C 0.20834 -0.3125 0.2099 -0.31666 0.20591 -0.30879 C 0.20504 -0.30486 0.20383 -0.30092 0.20296 -0.29699 C 0.20244 -0.29421 0.20209 -0.29166 0.20157 -0.28889 C 0.20053 -0.28495 0.19949 -0.28102 0.19845 -0.27708 L 0.19706 -0.27106 C 0.19706 -0.27106 0.1941 -0.25902 0.1941 -0.25902 C 0.19306 -0.25717 0.19185 -0.25532 0.19098 -0.25301 C 0.18976 -0.2493 0.18907 -0.24514 0.18803 -0.2412 L 0.18664 -0.23518 C 0.18612 -0.2331 0.18595 -0.23102 0.18508 -0.22916 L 0.17605 -0.21134 C 0.17518 -0.20926 0.17449 -0.20694 0.1731 -0.20532 C 0.17171 -0.20324 0.16997 -0.20162 0.16858 -0.1993 C 0.1665 -0.1956 0.16268 -0.1875 0.16268 -0.1875 C 0.15938 -0.17384 0.16407 -0.18842 0.15678 -0.17754 C 0.14445 -0.15879 0.15626 -0.17037 0.14619 -0.16157 C 0.14532 -0.15949 0.14463 -0.15717 0.14324 -0.15555 C 0.14029 -0.15208 0.13265 -0.14583 0.12831 -0.14352 C 0.12535 -0.14213 0.12206 -0.1419 0.11945 -0.13958 C 0.11789 -0.13819 0.1165 -0.13657 0.11494 -0.13565 C 0.11199 -0.13402 0.10886 -0.1331 0.10591 -0.13171 L 0.1014 -0.12963 C 0.10001 -0.12824 0.09845 -0.12731 0.09706 -0.12569 C 0.09532 -0.12384 0.09428 -0.12129 0.09254 -0.11967 C 0.09115 -0.11852 0.08959 -0.11805 0.08803 -0.11782 C 0.08351 -0.11666 0.079 -0.11643 0.07466 -0.11574 L 0.06563 -0.1118 L 0.06112 -0.10972 C 0.05973 -0.10833 0.05834 -0.10671 0.0566 -0.10578 C 0.05435 -0.10463 0.05174 -0.10463 0.04914 -0.1037 C 0.04723 -0.10324 0.04515 -0.10254 0.04324 -0.10185 C 0.04775 -0.10115 0.05226 -0.10092 0.0566 -0.09977 C 0.05973 -0.09907 0.06563 -0.09583 0.06563 -0.09583 C 0.0672 -0.09444 0.06858 -0.09282 0.07015 -0.0919 C 0.07154 -0.09097 0.07327 -0.09097 0.07466 -0.08981 C 0.07779 -0.0875 0.08056 -0.08449 0.08351 -0.08194 L 0.08803 -0.07801 C 0.09532 -0.06342 0.09497 -0.07014 0.09254 -0.05393 C 0.09133 -0.04652 0.08994 -0.04166 0.08803 -0.03402 C 0.08751 -0.03217 0.08785 -0.0294 0.08647 -0.02824 L 0.07761 -0.02014 C 0.07605 -0.01875 0.07483 -0.0169 0.0731 -0.0162 L 0.06407 -0.01227 C 0.06268 -0.01157 0.06112 -0.01065 0.05973 -0.01018 C 0.05713 -0.00949 0.0547 -0.00902 0.05226 -0.00833 C 0.05018 -0.00764 0.04827 -0.00671 0.04619 -0.00625 C 0.0422 -0.00532 0.0382 -0.00509 0.03421 -0.00416 C 0.03178 -0.0037 0.02935 -0.00277 0.02674 -0.00231 C 0.02327 -0.00139 0.0198 -0.00092 0.01633 -0.00023 C 0.01338 0.00047 0.01042 0.00116 0.00747 0.00185 C 0.00192 -0.00069 0.00452 -0.00023 7.22222E-6 -0.00023 L 7.22222E-6 -0.00023 " pathEditMode="relative" ptsTypes="AAAAAAAAAAAAAAAAAAAAAAAAAAAAAAAAAAAAAAAAAAAAAAAAAAAAAAAAAAA">
                                      <p:cBhvr>
                                        <p:cTn id="82" dur="2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2000"/>
                            </p:stCondLst>
                            <p:childTnLst>
                              <p:par>
                                <p:cTn id="86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1" grpId="0"/>
      <p:bldP spid="12" grpId="0"/>
      <p:bldP spid="13" grpId="0"/>
      <p:bldP spid="14" grpId="0"/>
      <p:bldP spid="19" grpId="0" animBg="1"/>
      <p:bldP spid="22" grpId="0" animBg="1"/>
      <p:bldP spid="24" grpId="0"/>
      <p:bldP spid="31" grpId="0"/>
      <p:bldP spid="41" grpId="0"/>
      <p:bldP spid="42" grpId="0"/>
      <p:bldP spid="43" grpId="0"/>
      <p:bldP spid="44" grpId="0"/>
      <p:bldP spid="54" grpId="0"/>
      <p:bldP spid="62" grpId="0" animBg="1"/>
      <p:bldP spid="64" grpId="0" animBg="1"/>
      <p:bldP spid="64" grpId="1" animBg="1"/>
      <p:bldP spid="64" grpId="2" animBg="1"/>
      <p:bldP spid="73" grpId="0"/>
      <p:bldP spid="7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7050" y="42513"/>
            <a:ext cx="7886700" cy="924656"/>
          </a:xfrm>
        </p:spPr>
        <p:txBody>
          <a:bodyPr>
            <a:normAutofit/>
          </a:bodyPr>
          <a:lstStyle/>
          <a:p>
            <a:r>
              <a:rPr lang="en-US" dirty="0"/>
              <a:t>Hash Tables (with chaining)</a:t>
            </a:r>
            <a:endParaRPr 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140247"/>
                <a:ext cx="8332470" cy="2241199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sz="2400" dirty="0"/>
                  <a:t>Array of n buckets.</a:t>
                </a:r>
              </a:p>
              <a:p>
                <a:r>
                  <a:rPr lang="en-US" sz="2400" dirty="0"/>
                  <a:t>Each bucket stores a linked list.</a:t>
                </a:r>
              </a:p>
              <a:p>
                <a:pPr lvl="1"/>
                <a:r>
                  <a:rPr lang="en-US" sz="2000" dirty="0"/>
                  <a:t>We can insert into a linked list in time O(1) </a:t>
                </a:r>
              </a:p>
              <a:p>
                <a:pPr lvl="1"/>
                <a:r>
                  <a:rPr lang="en-US" sz="2000" dirty="0"/>
                  <a:t>To find something in the linked list takes time O(length(list)).</a:t>
                </a:r>
              </a:p>
              <a:p>
                <a:r>
                  <a:rPr lang="en-US" sz="2400" dirty="0"/>
                  <a:t>A hash function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begChr m:val="{"/>
                        <m:endChr m:val="}"/>
                        <m:ctrlP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1, …, </m:t>
                        </m:r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2400" dirty="0"/>
              </a:p>
              <a:p>
                <a:pPr lvl="1"/>
                <a:r>
                  <a:rPr lang="en-US" sz="2000" dirty="0"/>
                  <a:t>For example, </a:t>
                </a:r>
                <a:r>
                  <a:rPr lang="en-US" sz="2000" dirty="0">
                    <a:solidFill>
                      <a:srgbClr val="7030A0"/>
                    </a:solidFill>
                  </a:rPr>
                  <a:t>h(x) = least significant digit of x.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140247"/>
                <a:ext cx="8332470" cy="2241199"/>
              </a:xfrm>
              <a:blipFill>
                <a:blip r:embed="rId2"/>
                <a:stretch>
                  <a:fillRect l="-913" t="-4520" b="-5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/>
          <p:cNvGrpSpPr/>
          <p:nvPr/>
        </p:nvGrpSpPr>
        <p:grpSpPr>
          <a:xfrm>
            <a:off x="5244158" y="3317160"/>
            <a:ext cx="2000704" cy="3111030"/>
            <a:chOff x="5003613" y="3684896"/>
            <a:chExt cx="2000704" cy="3229547"/>
          </a:xfrm>
        </p:grpSpPr>
        <p:sp>
          <p:nvSpPr>
            <p:cNvPr id="5" name="Rectangle 4"/>
            <p:cNvSpPr/>
            <p:nvPr/>
          </p:nvSpPr>
          <p:spPr>
            <a:xfrm>
              <a:off x="5336275" y="3684896"/>
              <a:ext cx="545910" cy="573205"/>
            </a:xfrm>
            <a:prstGeom prst="rect">
              <a:avLst/>
            </a:prstGeom>
            <a:noFill/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5336275" y="4258101"/>
              <a:ext cx="545910" cy="573205"/>
            </a:xfrm>
            <a:prstGeom prst="rect">
              <a:avLst/>
            </a:prstGeom>
            <a:noFill/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5337128" y="4831306"/>
              <a:ext cx="545910" cy="573205"/>
            </a:xfrm>
            <a:prstGeom prst="rect">
              <a:avLst/>
            </a:prstGeom>
            <a:noFill/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5338408" y="5404511"/>
              <a:ext cx="545910" cy="573205"/>
            </a:xfrm>
            <a:prstGeom prst="rect">
              <a:avLst/>
            </a:prstGeom>
            <a:noFill/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5337128" y="5977716"/>
              <a:ext cx="545910" cy="573205"/>
            </a:xfrm>
            <a:prstGeom prst="rect">
              <a:avLst/>
            </a:prstGeom>
            <a:noFill/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003613" y="6531041"/>
              <a:ext cx="2000704" cy="3834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</a:rPr>
                <a:t>n buckets (say n=9)</a:t>
              </a: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5277718" y="3383390"/>
            <a:ext cx="464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277718" y="3929287"/>
            <a:ext cx="464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277718" y="4494508"/>
            <a:ext cx="464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277718" y="5612293"/>
            <a:ext cx="464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5882185" y="3616657"/>
            <a:ext cx="573206" cy="0"/>
          </a:xfrm>
          <a:prstGeom prst="straightConnector1">
            <a:avLst/>
          </a:prstGeom>
          <a:ln w="3810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7117212" y="5796852"/>
            <a:ext cx="494308" cy="5721"/>
          </a:xfrm>
          <a:prstGeom prst="straightConnector1">
            <a:avLst/>
          </a:prstGeom>
          <a:ln w="3810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5882185" y="4710753"/>
            <a:ext cx="573206" cy="0"/>
          </a:xfrm>
          <a:prstGeom prst="straightConnector1">
            <a:avLst/>
          </a:prstGeom>
          <a:ln w="3810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5882185" y="5802573"/>
            <a:ext cx="573206" cy="0"/>
          </a:xfrm>
          <a:prstGeom prst="straightConnector1">
            <a:avLst/>
          </a:prstGeom>
          <a:ln w="3810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470991" y="4004823"/>
            <a:ext cx="766299" cy="58759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13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1530922" y="4004823"/>
            <a:ext cx="766299" cy="58759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22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2578797" y="4018331"/>
            <a:ext cx="766299" cy="58759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43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615936" y="900023"/>
            <a:ext cx="26886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CF6E6C"/>
                </a:solidFill>
              </a:rPr>
              <a:t>For demonstration purposes only!</a:t>
            </a:r>
          </a:p>
          <a:p>
            <a:pPr algn="ctr"/>
            <a:r>
              <a:rPr lang="en-US" dirty="0">
                <a:solidFill>
                  <a:srgbClr val="CF6E6C"/>
                </a:solidFill>
              </a:rPr>
              <a:t>This is a terrible hash function!  Don’t use this!</a:t>
            </a:r>
            <a:endParaRPr lang="en-US" b="1" dirty="0">
              <a:solidFill>
                <a:srgbClr val="CF6E6C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3677757" y="4011577"/>
            <a:ext cx="766299" cy="58759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9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7" name="Straight Arrow Connector 26"/>
          <p:cNvCxnSpPr>
            <a:cxnSpLocks/>
          </p:cNvCxnSpPr>
          <p:nvPr/>
        </p:nvCxnSpPr>
        <p:spPr>
          <a:xfrm flipH="1">
            <a:off x="6122732" y="2099327"/>
            <a:ext cx="2386551" cy="1001899"/>
          </a:xfrm>
          <a:prstGeom prst="straightConnector1">
            <a:avLst/>
          </a:prstGeom>
          <a:ln w="38100">
            <a:solidFill>
              <a:srgbClr val="CF6E6C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04525" y="3436130"/>
            <a:ext cx="22655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INSERT:</a:t>
            </a:r>
          </a:p>
        </p:txBody>
      </p:sp>
      <p:sp>
        <p:nvSpPr>
          <p:cNvPr id="32" name="Rectangle 31"/>
          <p:cNvSpPr/>
          <p:nvPr/>
        </p:nvSpPr>
        <p:spPr>
          <a:xfrm>
            <a:off x="6455391" y="4467544"/>
            <a:ext cx="661821" cy="49687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13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7117212" y="4710753"/>
            <a:ext cx="494308" cy="0"/>
          </a:xfrm>
          <a:prstGeom prst="straightConnector1">
            <a:avLst/>
          </a:prstGeom>
          <a:ln w="3810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6479351" y="3834103"/>
            <a:ext cx="613899" cy="52755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22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7624698" y="4467544"/>
            <a:ext cx="671086" cy="49687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43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6479352" y="5571842"/>
            <a:ext cx="609806" cy="48701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9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 rot="5400000">
            <a:off x="5211778" y="5190380"/>
            <a:ext cx="578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/>
              <a:t>…</a:t>
            </a:r>
            <a:endParaRPr lang="en-US" dirty="0"/>
          </a:p>
        </p:txBody>
      </p:sp>
      <p:cxnSp>
        <p:nvCxnSpPr>
          <p:cNvPr id="39" name="Straight Arrow Connector 38"/>
          <p:cNvCxnSpPr/>
          <p:nvPr/>
        </p:nvCxnSpPr>
        <p:spPr>
          <a:xfrm flipV="1">
            <a:off x="7117212" y="4127461"/>
            <a:ext cx="501036" cy="14635"/>
          </a:xfrm>
          <a:prstGeom prst="straightConnector1">
            <a:avLst/>
          </a:prstGeom>
          <a:ln w="3810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8324943" y="4710753"/>
            <a:ext cx="368680" cy="0"/>
          </a:xfrm>
          <a:prstGeom prst="straightConnector1">
            <a:avLst/>
          </a:prstGeom>
          <a:ln w="3810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5906145" y="4142096"/>
            <a:ext cx="573206" cy="0"/>
          </a:xfrm>
          <a:prstGeom prst="straightConnector1">
            <a:avLst/>
          </a:prstGeom>
          <a:ln w="3810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104525" y="4756234"/>
            <a:ext cx="22655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SEARCH 43: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612835" y="5217899"/>
            <a:ext cx="35475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Scan through all the elements in bucket h(43) = 3.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46AA78B-063F-D04F-88C1-323A80806A98}"/>
              </a:ext>
            </a:extLst>
          </p:cNvPr>
          <p:cNvSpPr txBox="1"/>
          <p:nvPr/>
        </p:nvSpPr>
        <p:spPr>
          <a:xfrm>
            <a:off x="67004" y="5816967"/>
            <a:ext cx="22655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DELETE 43: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74C0FB0-4049-7B4C-9A08-5BE0C73578BA}"/>
              </a:ext>
            </a:extLst>
          </p:cNvPr>
          <p:cNvSpPr txBox="1"/>
          <p:nvPr/>
        </p:nvSpPr>
        <p:spPr>
          <a:xfrm>
            <a:off x="628650" y="6243524"/>
            <a:ext cx="35475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Search for 43 and remove it.</a:t>
            </a:r>
          </a:p>
        </p:txBody>
      </p:sp>
    </p:spTree>
    <p:extLst>
      <p:ext uri="{BB962C8B-B14F-4D97-AF65-F5344CB8AC3E}">
        <p14:creationId xmlns:p14="http://schemas.microsoft.com/office/powerpoint/2010/main" val="3274812534"/>
      </p:ext>
    </p:extLst>
  </p:cSld>
  <p:clrMapOvr>
    <a:masterClrMapping/>
  </p:clrMapOvr>
  <p:transition spd="slow">
    <p:push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421" y="349798"/>
            <a:ext cx="7886700" cy="797025"/>
          </a:xfrm>
        </p:spPr>
        <p:txBody>
          <a:bodyPr>
            <a:noAutofit/>
          </a:bodyPr>
          <a:lstStyle/>
          <a:p>
            <a:r>
              <a:rPr lang="en-US" dirty="0"/>
              <a:t>What we want from a hash table</a:t>
            </a:r>
            <a:endParaRPr lang="en-US" dirty="0">
              <a:solidFill>
                <a:srgbClr val="CF6E6C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853" y="1300501"/>
            <a:ext cx="8723759" cy="4351338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/>
              <a:t>We want there to be not many buckets (say, n).</a:t>
            </a:r>
          </a:p>
          <a:p>
            <a:pPr lvl="1"/>
            <a:r>
              <a:rPr lang="en-US" sz="2200" dirty="0">
                <a:solidFill>
                  <a:schemeClr val="accent4"/>
                </a:solidFill>
              </a:rPr>
              <a:t>This means we don’t use too much space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We want the items to be pretty spread-out in the buckets.  </a:t>
            </a:r>
          </a:p>
          <a:p>
            <a:pPr lvl="1"/>
            <a:r>
              <a:rPr lang="en-US" sz="2200" dirty="0">
                <a:solidFill>
                  <a:schemeClr val="accent4"/>
                </a:solidFill>
              </a:rPr>
              <a:t>This means it will be fast to SEARCH/INSERT/DELETE</a:t>
            </a:r>
          </a:p>
        </p:txBody>
      </p:sp>
      <p:grpSp>
        <p:nvGrpSpPr>
          <p:cNvPr id="186" name="Group 185"/>
          <p:cNvGrpSpPr/>
          <p:nvPr/>
        </p:nvGrpSpPr>
        <p:grpSpPr>
          <a:xfrm>
            <a:off x="167191" y="3535524"/>
            <a:ext cx="1511484" cy="3111030"/>
            <a:chOff x="5003613" y="3684896"/>
            <a:chExt cx="1511484" cy="3229547"/>
          </a:xfrm>
        </p:grpSpPr>
        <p:sp>
          <p:nvSpPr>
            <p:cNvPr id="187" name="Rectangle 186"/>
            <p:cNvSpPr/>
            <p:nvPr/>
          </p:nvSpPr>
          <p:spPr>
            <a:xfrm>
              <a:off x="5336275" y="3684896"/>
              <a:ext cx="545910" cy="573205"/>
            </a:xfrm>
            <a:prstGeom prst="rect">
              <a:avLst/>
            </a:prstGeom>
            <a:noFill/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Rectangle 187"/>
            <p:cNvSpPr/>
            <p:nvPr/>
          </p:nvSpPr>
          <p:spPr>
            <a:xfrm>
              <a:off x="5336275" y="4258101"/>
              <a:ext cx="545910" cy="573205"/>
            </a:xfrm>
            <a:prstGeom prst="rect">
              <a:avLst/>
            </a:prstGeom>
            <a:noFill/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Rectangle 188"/>
            <p:cNvSpPr/>
            <p:nvPr/>
          </p:nvSpPr>
          <p:spPr>
            <a:xfrm>
              <a:off x="5337128" y="4831306"/>
              <a:ext cx="545910" cy="573205"/>
            </a:xfrm>
            <a:prstGeom prst="rect">
              <a:avLst/>
            </a:prstGeom>
            <a:noFill/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Rectangle 189"/>
            <p:cNvSpPr/>
            <p:nvPr/>
          </p:nvSpPr>
          <p:spPr>
            <a:xfrm>
              <a:off x="5338408" y="5404511"/>
              <a:ext cx="545910" cy="573205"/>
            </a:xfrm>
            <a:prstGeom prst="rect">
              <a:avLst/>
            </a:prstGeom>
            <a:noFill/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Rectangle 190"/>
            <p:cNvSpPr/>
            <p:nvPr/>
          </p:nvSpPr>
          <p:spPr>
            <a:xfrm>
              <a:off x="5337128" y="5977716"/>
              <a:ext cx="545910" cy="573205"/>
            </a:xfrm>
            <a:prstGeom prst="rect">
              <a:avLst/>
            </a:prstGeom>
            <a:noFill/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TextBox 191"/>
            <p:cNvSpPr txBox="1"/>
            <p:nvPr/>
          </p:nvSpPr>
          <p:spPr>
            <a:xfrm>
              <a:off x="5003613" y="6531041"/>
              <a:ext cx="1511484" cy="3834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</a:rPr>
                <a:t>n=9 buckets</a:t>
              </a:r>
            </a:p>
          </p:txBody>
        </p:sp>
      </p:grpSp>
      <p:sp>
        <p:nvSpPr>
          <p:cNvPr id="193" name="TextBox 192"/>
          <p:cNvSpPr txBox="1"/>
          <p:nvPr/>
        </p:nvSpPr>
        <p:spPr>
          <a:xfrm>
            <a:off x="200751" y="3601754"/>
            <a:ext cx="464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94" name="TextBox 193"/>
          <p:cNvSpPr txBox="1"/>
          <p:nvPr/>
        </p:nvSpPr>
        <p:spPr>
          <a:xfrm>
            <a:off x="200751" y="4147651"/>
            <a:ext cx="464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95" name="TextBox 194"/>
          <p:cNvSpPr txBox="1"/>
          <p:nvPr/>
        </p:nvSpPr>
        <p:spPr>
          <a:xfrm>
            <a:off x="200751" y="4712872"/>
            <a:ext cx="464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96" name="TextBox 195"/>
          <p:cNvSpPr txBox="1"/>
          <p:nvPr/>
        </p:nvSpPr>
        <p:spPr>
          <a:xfrm>
            <a:off x="200751" y="5830657"/>
            <a:ext cx="464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</a:t>
            </a:r>
          </a:p>
        </p:txBody>
      </p:sp>
      <p:cxnSp>
        <p:nvCxnSpPr>
          <p:cNvPr id="197" name="Straight Arrow Connector 196"/>
          <p:cNvCxnSpPr/>
          <p:nvPr/>
        </p:nvCxnSpPr>
        <p:spPr>
          <a:xfrm>
            <a:off x="805218" y="3835021"/>
            <a:ext cx="573206" cy="0"/>
          </a:xfrm>
          <a:prstGeom prst="straightConnector1">
            <a:avLst/>
          </a:prstGeom>
          <a:ln w="3810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Arrow Connector 197"/>
          <p:cNvCxnSpPr/>
          <p:nvPr/>
        </p:nvCxnSpPr>
        <p:spPr>
          <a:xfrm flipV="1">
            <a:off x="2040245" y="6015216"/>
            <a:ext cx="494308" cy="5721"/>
          </a:xfrm>
          <a:prstGeom prst="straightConnector1">
            <a:avLst/>
          </a:prstGeom>
          <a:ln w="3810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Arrow Connector 198"/>
          <p:cNvCxnSpPr/>
          <p:nvPr/>
        </p:nvCxnSpPr>
        <p:spPr>
          <a:xfrm>
            <a:off x="805218" y="4929117"/>
            <a:ext cx="573206" cy="0"/>
          </a:xfrm>
          <a:prstGeom prst="straightConnector1">
            <a:avLst/>
          </a:prstGeom>
          <a:ln w="3810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Arrow Connector 199"/>
          <p:cNvCxnSpPr/>
          <p:nvPr/>
        </p:nvCxnSpPr>
        <p:spPr>
          <a:xfrm>
            <a:off x="805218" y="6020937"/>
            <a:ext cx="573206" cy="0"/>
          </a:xfrm>
          <a:prstGeom prst="straightConnector1">
            <a:avLst/>
          </a:prstGeom>
          <a:ln w="3810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Rectangle 200"/>
          <p:cNvSpPr/>
          <p:nvPr/>
        </p:nvSpPr>
        <p:spPr>
          <a:xfrm>
            <a:off x="1378424" y="4685908"/>
            <a:ext cx="661821" cy="49687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13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02" name="Straight Arrow Connector 201"/>
          <p:cNvCxnSpPr/>
          <p:nvPr/>
        </p:nvCxnSpPr>
        <p:spPr>
          <a:xfrm>
            <a:off x="2040245" y="4929117"/>
            <a:ext cx="494308" cy="0"/>
          </a:xfrm>
          <a:prstGeom prst="straightConnector1">
            <a:avLst/>
          </a:prstGeom>
          <a:ln w="3810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3" name="Rectangle 202"/>
          <p:cNvSpPr/>
          <p:nvPr/>
        </p:nvSpPr>
        <p:spPr>
          <a:xfrm>
            <a:off x="1402384" y="4052467"/>
            <a:ext cx="613899" cy="52755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22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4" name="Rectangle 203"/>
          <p:cNvSpPr/>
          <p:nvPr/>
        </p:nvSpPr>
        <p:spPr>
          <a:xfrm>
            <a:off x="2547731" y="4685908"/>
            <a:ext cx="671086" cy="49687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43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5" name="Rectangle 204"/>
          <p:cNvSpPr/>
          <p:nvPr/>
        </p:nvSpPr>
        <p:spPr>
          <a:xfrm>
            <a:off x="1402385" y="5790206"/>
            <a:ext cx="609806" cy="48701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9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6" name="TextBox 205"/>
          <p:cNvSpPr txBox="1"/>
          <p:nvPr/>
        </p:nvSpPr>
        <p:spPr>
          <a:xfrm rot="5400000">
            <a:off x="134811" y="5408744"/>
            <a:ext cx="578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/>
              <a:t>…</a:t>
            </a:r>
            <a:endParaRPr lang="en-US" dirty="0"/>
          </a:p>
        </p:txBody>
      </p:sp>
      <p:cxnSp>
        <p:nvCxnSpPr>
          <p:cNvPr id="207" name="Straight Arrow Connector 206"/>
          <p:cNvCxnSpPr/>
          <p:nvPr/>
        </p:nvCxnSpPr>
        <p:spPr>
          <a:xfrm flipV="1">
            <a:off x="2040245" y="4345825"/>
            <a:ext cx="501036" cy="14635"/>
          </a:xfrm>
          <a:prstGeom prst="straightConnector1">
            <a:avLst/>
          </a:prstGeom>
          <a:ln w="3810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Arrow Connector 207"/>
          <p:cNvCxnSpPr/>
          <p:nvPr/>
        </p:nvCxnSpPr>
        <p:spPr>
          <a:xfrm>
            <a:off x="3247976" y="4929117"/>
            <a:ext cx="368680" cy="0"/>
          </a:xfrm>
          <a:prstGeom prst="straightConnector1">
            <a:avLst/>
          </a:prstGeom>
          <a:ln w="3810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Straight Arrow Connector 208"/>
          <p:cNvCxnSpPr/>
          <p:nvPr/>
        </p:nvCxnSpPr>
        <p:spPr>
          <a:xfrm>
            <a:off x="829178" y="4360460"/>
            <a:ext cx="573206" cy="0"/>
          </a:xfrm>
          <a:prstGeom prst="straightConnector1">
            <a:avLst/>
          </a:prstGeom>
          <a:ln w="3810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3" name="Group 212"/>
          <p:cNvGrpSpPr/>
          <p:nvPr/>
        </p:nvGrpSpPr>
        <p:grpSpPr>
          <a:xfrm>
            <a:off x="4524674" y="3535524"/>
            <a:ext cx="1511484" cy="3111030"/>
            <a:chOff x="5003613" y="3684896"/>
            <a:chExt cx="1511484" cy="3229547"/>
          </a:xfrm>
        </p:grpSpPr>
        <p:sp>
          <p:nvSpPr>
            <p:cNvPr id="214" name="Rectangle 213"/>
            <p:cNvSpPr/>
            <p:nvPr/>
          </p:nvSpPr>
          <p:spPr>
            <a:xfrm>
              <a:off x="5336275" y="3684896"/>
              <a:ext cx="545910" cy="573205"/>
            </a:xfrm>
            <a:prstGeom prst="rect">
              <a:avLst/>
            </a:prstGeom>
            <a:noFill/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Rectangle 214"/>
            <p:cNvSpPr/>
            <p:nvPr/>
          </p:nvSpPr>
          <p:spPr>
            <a:xfrm>
              <a:off x="5336275" y="4258101"/>
              <a:ext cx="545910" cy="573205"/>
            </a:xfrm>
            <a:prstGeom prst="rect">
              <a:avLst/>
            </a:prstGeom>
            <a:noFill/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Rectangle 215"/>
            <p:cNvSpPr/>
            <p:nvPr/>
          </p:nvSpPr>
          <p:spPr>
            <a:xfrm>
              <a:off x="5337128" y="4831306"/>
              <a:ext cx="545910" cy="573205"/>
            </a:xfrm>
            <a:prstGeom prst="rect">
              <a:avLst/>
            </a:prstGeom>
            <a:noFill/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Rectangle 216"/>
            <p:cNvSpPr/>
            <p:nvPr/>
          </p:nvSpPr>
          <p:spPr>
            <a:xfrm>
              <a:off x="5338408" y="5404511"/>
              <a:ext cx="545910" cy="573205"/>
            </a:xfrm>
            <a:prstGeom prst="rect">
              <a:avLst/>
            </a:prstGeom>
            <a:noFill/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Rectangle 217"/>
            <p:cNvSpPr/>
            <p:nvPr/>
          </p:nvSpPr>
          <p:spPr>
            <a:xfrm>
              <a:off x="5337128" y="5977716"/>
              <a:ext cx="545910" cy="573205"/>
            </a:xfrm>
            <a:prstGeom prst="rect">
              <a:avLst/>
            </a:prstGeom>
            <a:noFill/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TextBox 218"/>
            <p:cNvSpPr txBox="1"/>
            <p:nvPr/>
          </p:nvSpPr>
          <p:spPr>
            <a:xfrm>
              <a:off x="5003613" y="6531041"/>
              <a:ext cx="1511484" cy="3834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</a:rPr>
                <a:t>n=9 buckets</a:t>
              </a:r>
            </a:p>
          </p:txBody>
        </p:sp>
      </p:grpSp>
      <p:sp>
        <p:nvSpPr>
          <p:cNvPr id="220" name="TextBox 219"/>
          <p:cNvSpPr txBox="1"/>
          <p:nvPr/>
        </p:nvSpPr>
        <p:spPr>
          <a:xfrm>
            <a:off x="4558234" y="3601754"/>
            <a:ext cx="464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21" name="TextBox 220"/>
          <p:cNvSpPr txBox="1"/>
          <p:nvPr/>
        </p:nvSpPr>
        <p:spPr>
          <a:xfrm>
            <a:off x="4558234" y="4147651"/>
            <a:ext cx="464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222" name="TextBox 221"/>
          <p:cNvSpPr txBox="1"/>
          <p:nvPr/>
        </p:nvSpPr>
        <p:spPr>
          <a:xfrm>
            <a:off x="4558234" y="4712872"/>
            <a:ext cx="464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223" name="TextBox 222"/>
          <p:cNvSpPr txBox="1"/>
          <p:nvPr/>
        </p:nvSpPr>
        <p:spPr>
          <a:xfrm>
            <a:off x="4558234" y="5830657"/>
            <a:ext cx="464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</a:t>
            </a:r>
          </a:p>
        </p:txBody>
      </p:sp>
      <p:cxnSp>
        <p:nvCxnSpPr>
          <p:cNvPr id="224" name="Straight Arrow Connector 223"/>
          <p:cNvCxnSpPr/>
          <p:nvPr/>
        </p:nvCxnSpPr>
        <p:spPr>
          <a:xfrm>
            <a:off x="5162701" y="3835021"/>
            <a:ext cx="573206" cy="0"/>
          </a:xfrm>
          <a:prstGeom prst="straightConnector1">
            <a:avLst/>
          </a:prstGeom>
          <a:ln w="3810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Arrow Connector 224"/>
          <p:cNvCxnSpPr>
            <a:endCxn id="242" idx="1"/>
          </p:cNvCxnSpPr>
          <p:nvPr/>
        </p:nvCxnSpPr>
        <p:spPr>
          <a:xfrm flipV="1">
            <a:off x="8800820" y="3373645"/>
            <a:ext cx="38277" cy="272656"/>
          </a:xfrm>
          <a:prstGeom prst="straightConnector1">
            <a:avLst/>
          </a:prstGeom>
          <a:ln w="3810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Arrow Connector 225"/>
          <p:cNvCxnSpPr/>
          <p:nvPr/>
        </p:nvCxnSpPr>
        <p:spPr>
          <a:xfrm>
            <a:off x="5162701" y="4929117"/>
            <a:ext cx="573206" cy="0"/>
          </a:xfrm>
          <a:prstGeom prst="straightConnector1">
            <a:avLst/>
          </a:prstGeom>
          <a:ln w="3810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Straight Arrow Connector 226"/>
          <p:cNvCxnSpPr/>
          <p:nvPr/>
        </p:nvCxnSpPr>
        <p:spPr>
          <a:xfrm>
            <a:off x="5162701" y="6020937"/>
            <a:ext cx="573206" cy="0"/>
          </a:xfrm>
          <a:prstGeom prst="straightConnector1">
            <a:avLst/>
          </a:prstGeom>
          <a:ln w="3810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8" name="Rectangle 227"/>
          <p:cNvSpPr/>
          <p:nvPr/>
        </p:nvSpPr>
        <p:spPr>
          <a:xfrm>
            <a:off x="5735907" y="4685908"/>
            <a:ext cx="661821" cy="49687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13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29" name="Straight Arrow Connector 228"/>
          <p:cNvCxnSpPr/>
          <p:nvPr/>
        </p:nvCxnSpPr>
        <p:spPr>
          <a:xfrm>
            <a:off x="6397728" y="4929117"/>
            <a:ext cx="494308" cy="0"/>
          </a:xfrm>
          <a:prstGeom prst="straightConnector1">
            <a:avLst/>
          </a:prstGeom>
          <a:ln w="3810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0" name="Rectangle 229"/>
          <p:cNvSpPr/>
          <p:nvPr/>
        </p:nvSpPr>
        <p:spPr>
          <a:xfrm rot="20089825">
            <a:off x="7974139" y="4516983"/>
            <a:ext cx="613899" cy="52755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23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1" name="Rectangle 230"/>
          <p:cNvSpPr/>
          <p:nvPr/>
        </p:nvSpPr>
        <p:spPr>
          <a:xfrm>
            <a:off x="6905214" y="4685908"/>
            <a:ext cx="671086" cy="49687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43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2" name="Rectangle 231"/>
          <p:cNvSpPr/>
          <p:nvPr/>
        </p:nvSpPr>
        <p:spPr>
          <a:xfrm rot="17012512">
            <a:off x="8449239" y="3719822"/>
            <a:ext cx="609806" cy="48701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3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3" name="TextBox 232"/>
          <p:cNvSpPr txBox="1"/>
          <p:nvPr/>
        </p:nvSpPr>
        <p:spPr>
          <a:xfrm rot="5400000">
            <a:off x="4492294" y="5408744"/>
            <a:ext cx="578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/>
              <a:t>…</a:t>
            </a:r>
            <a:endParaRPr lang="en-US" dirty="0"/>
          </a:p>
        </p:txBody>
      </p:sp>
      <p:cxnSp>
        <p:nvCxnSpPr>
          <p:cNvPr id="234" name="Straight Arrow Connector 233"/>
          <p:cNvCxnSpPr>
            <a:endCxn id="232" idx="1"/>
          </p:cNvCxnSpPr>
          <p:nvPr/>
        </p:nvCxnSpPr>
        <p:spPr>
          <a:xfrm flipV="1">
            <a:off x="8561240" y="4259756"/>
            <a:ext cx="121507" cy="335811"/>
          </a:xfrm>
          <a:prstGeom prst="straightConnector1">
            <a:avLst/>
          </a:prstGeom>
          <a:ln w="3810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Arrow Connector 234"/>
          <p:cNvCxnSpPr/>
          <p:nvPr/>
        </p:nvCxnSpPr>
        <p:spPr>
          <a:xfrm>
            <a:off x="7605459" y="4929117"/>
            <a:ext cx="368680" cy="0"/>
          </a:xfrm>
          <a:prstGeom prst="straightConnector1">
            <a:avLst/>
          </a:prstGeom>
          <a:ln w="3810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Arrow Connector 235"/>
          <p:cNvCxnSpPr/>
          <p:nvPr/>
        </p:nvCxnSpPr>
        <p:spPr>
          <a:xfrm>
            <a:off x="5186661" y="4360460"/>
            <a:ext cx="573206" cy="0"/>
          </a:xfrm>
          <a:prstGeom prst="straightConnector1">
            <a:avLst/>
          </a:prstGeom>
          <a:ln w="3810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0" name="Rectangle 239"/>
          <p:cNvSpPr/>
          <p:nvPr/>
        </p:nvSpPr>
        <p:spPr>
          <a:xfrm>
            <a:off x="1378424" y="3494379"/>
            <a:ext cx="609806" cy="48701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21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41" name="Straight Arrow Connector 240"/>
          <p:cNvCxnSpPr/>
          <p:nvPr/>
        </p:nvCxnSpPr>
        <p:spPr>
          <a:xfrm flipV="1">
            <a:off x="1973817" y="3720570"/>
            <a:ext cx="501036" cy="14635"/>
          </a:xfrm>
          <a:prstGeom prst="straightConnector1">
            <a:avLst/>
          </a:prstGeom>
          <a:ln w="3810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2" name="Rectangle 241"/>
          <p:cNvSpPr/>
          <p:nvPr/>
        </p:nvSpPr>
        <p:spPr>
          <a:xfrm rot="16200000">
            <a:off x="8534194" y="2825234"/>
            <a:ext cx="609806" cy="48701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93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45" name="Straight Arrow Connector 244"/>
          <p:cNvCxnSpPr/>
          <p:nvPr/>
        </p:nvCxnSpPr>
        <p:spPr>
          <a:xfrm flipH="1" flipV="1">
            <a:off x="8839097" y="2322608"/>
            <a:ext cx="4777" cy="418581"/>
          </a:xfrm>
          <a:prstGeom prst="straightConnector1">
            <a:avLst/>
          </a:prstGeom>
          <a:ln w="3810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9" name="TextBox 248"/>
          <p:cNvSpPr txBox="1"/>
          <p:nvPr/>
        </p:nvSpPr>
        <p:spPr>
          <a:xfrm>
            <a:off x="3604434" y="3494379"/>
            <a:ext cx="9767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/>
              <a:t>vs.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995443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93" grpId="0"/>
      <p:bldP spid="194" grpId="0"/>
      <p:bldP spid="195" grpId="0"/>
      <p:bldP spid="196" grpId="0"/>
      <p:bldP spid="201" grpId="0" animBg="1"/>
      <p:bldP spid="203" grpId="0" animBg="1"/>
      <p:bldP spid="204" grpId="0" animBg="1"/>
      <p:bldP spid="205" grpId="0" animBg="1"/>
      <p:bldP spid="206" grpId="0"/>
      <p:bldP spid="220" grpId="0"/>
      <p:bldP spid="221" grpId="0"/>
      <p:bldP spid="222" grpId="0"/>
      <p:bldP spid="223" grpId="0"/>
      <p:bldP spid="228" grpId="0" animBg="1"/>
      <p:bldP spid="230" grpId="0" animBg="1"/>
      <p:bldP spid="231" grpId="0" animBg="1"/>
      <p:bldP spid="232" grpId="0" animBg="1"/>
      <p:bldP spid="233" grpId="0"/>
      <p:bldP spid="240" grpId="0" animBg="1"/>
      <p:bldP spid="242" grpId="0" animBg="1"/>
      <p:bldP spid="24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Worst-case analysis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8113568" cy="4351338"/>
              </a:xfrm>
            </p:spPr>
            <p:txBody>
              <a:bodyPr/>
              <a:lstStyle/>
              <a:p>
                <a:r>
                  <a:rPr lang="en-US" dirty="0"/>
                  <a:t>Goal: Design a function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1, …, </m:t>
                        </m:r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accent4"/>
                    </a:solidFill>
                  </a:rPr>
                  <a:t> </a:t>
                </a:r>
                <a:r>
                  <a:rPr lang="en-US" dirty="0"/>
                  <a:t>so that:</a:t>
                </a:r>
              </a:p>
              <a:p>
                <a:pPr lvl="1"/>
                <a:r>
                  <a:rPr lang="en-US" dirty="0"/>
                  <a:t>No matter what n items of U a bad guy chooses, the buckets will be balanced.</a:t>
                </a:r>
              </a:p>
              <a:p>
                <a:pPr lvl="1"/>
                <a:r>
                  <a:rPr lang="en-US" dirty="0"/>
                  <a:t>Here, balanced means O(1) entries per bucket.</a:t>
                </a:r>
              </a:p>
              <a:p>
                <a:pPr marL="457200" lvl="1" indent="0">
                  <a:buNone/>
                </a:pPr>
                <a:endParaRPr lang="en-US" dirty="0">
                  <a:solidFill>
                    <a:schemeClr val="accent4"/>
                  </a:solidFill>
                </a:endParaRPr>
              </a:p>
              <a:p>
                <a:r>
                  <a:rPr lang="en-US" dirty="0"/>
                  <a:t>If we had this, then we’d achieve our dream of O(1) </a:t>
                </a:r>
                <a:r>
                  <a:rPr lang="en-US" dirty="0">
                    <a:solidFill>
                      <a:schemeClr val="accent1"/>
                    </a:solidFill>
                  </a:rPr>
                  <a:t>INSERT</a:t>
                </a:r>
                <a:r>
                  <a:rPr lang="en-US" dirty="0"/>
                  <a:t>/</a:t>
                </a:r>
                <a:r>
                  <a:rPr lang="en-US" dirty="0">
                    <a:solidFill>
                      <a:schemeClr val="accent4"/>
                    </a:solidFill>
                  </a:rPr>
                  <a:t>DELETE</a:t>
                </a:r>
                <a:r>
                  <a:rPr lang="en-US" dirty="0"/>
                  <a:t>/</a:t>
                </a:r>
                <a:r>
                  <a:rPr lang="en-US" dirty="0">
                    <a:solidFill>
                      <a:srgbClr val="CF6E6C"/>
                    </a:solidFill>
                  </a:rPr>
                  <a:t>SEARCH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8113568" cy="4351338"/>
              </a:xfrm>
              <a:blipFill>
                <a:blip r:embed="rId2"/>
                <a:stretch>
                  <a:fillRect l="-1408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97311" y="4473658"/>
            <a:ext cx="2874878" cy="246418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28650" y="4722771"/>
            <a:ext cx="28765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Can you come up with such a function?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DAA9D4-4C54-0C49-BF94-61E8D6FE159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800" y="5389562"/>
            <a:ext cx="2819400" cy="8509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86B6539-90B5-6145-A524-2D814BE98EA5}"/>
              </a:ext>
            </a:extLst>
          </p:cNvPr>
          <p:cNvSpPr txBox="1"/>
          <p:nvPr/>
        </p:nvSpPr>
        <p:spPr>
          <a:xfrm>
            <a:off x="318951" y="6176963"/>
            <a:ext cx="35530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Think-Share Terrapins</a:t>
            </a:r>
          </a:p>
          <a:p>
            <a:pPr algn="ctr"/>
            <a:r>
              <a:rPr lang="en-US" dirty="0"/>
              <a:t>1 min. think.  (wait) 1 min. share</a:t>
            </a:r>
          </a:p>
        </p:txBody>
      </p:sp>
    </p:spTree>
    <p:extLst>
      <p:ext uri="{BB962C8B-B14F-4D97-AF65-F5344CB8AC3E}">
        <p14:creationId xmlns:p14="http://schemas.microsoft.com/office/powerpoint/2010/main" val="2059686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  <p:bldP spid="5" grpId="1"/>
      <p:bldP spid="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is impossible!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2540B75-7634-8F4F-A55B-520372F517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07444"/>
            <a:ext cx="9144000" cy="5150556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D1AC7192-24C4-1348-A0DF-DCFE8139BEE9}"/>
              </a:ext>
            </a:extLst>
          </p:cNvPr>
          <p:cNvGrpSpPr/>
          <p:nvPr/>
        </p:nvGrpSpPr>
        <p:grpSpPr>
          <a:xfrm rot="15310591" flipV="1">
            <a:off x="6650860" y="158393"/>
            <a:ext cx="3249265" cy="3334460"/>
            <a:chOff x="5735907" y="2322608"/>
            <a:chExt cx="3346699" cy="2860172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2A4AF71-93FD-CA46-8FBF-45A6A9442F6F}"/>
                </a:ext>
              </a:extLst>
            </p:cNvPr>
            <p:cNvSpPr/>
            <p:nvPr/>
          </p:nvSpPr>
          <p:spPr>
            <a:xfrm rot="10818864">
              <a:off x="5735907" y="4685908"/>
              <a:ext cx="661821" cy="49687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13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578BC90D-A295-F44B-814B-C326D7D47D2F}"/>
                </a:ext>
              </a:extLst>
            </p:cNvPr>
            <p:cNvCxnSpPr/>
            <p:nvPr/>
          </p:nvCxnSpPr>
          <p:spPr>
            <a:xfrm>
              <a:off x="6397728" y="4929117"/>
              <a:ext cx="494308" cy="0"/>
            </a:xfrm>
            <a:prstGeom prst="straightConnector1">
              <a:avLst/>
            </a:prstGeom>
            <a:ln w="38100">
              <a:solidFill>
                <a:srgbClr val="FFC00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CF563AA-52A7-3142-8018-030228958736}"/>
                </a:ext>
              </a:extLst>
            </p:cNvPr>
            <p:cNvSpPr/>
            <p:nvPr/>
          </p:nvSpPr>
          <p:spPr>
            <a:xfrm rot="8589691">
              <a:off x="7974139" y="4516983"/>
              <a:ext cx="613899" cy="52755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23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8608EE4-21DA-9441-879D-7E3E9101EA23}"/>
                </a:ext>
              </a:extLst>
            </p:cNvPr>
            <p:cNvSpPr/>
            <p:nvPr/>
          </p:nvSpPr>
          <p:spPr>
            <a:xfrm rot="10891716">
              <a:off x="6905214" y="4685908"/>
              <a:ext cx="671086" cy="49687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43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51F220F-9913-3B47-A479-1439B720E916}"/>
                </a:ext>
              </a:extLst>
            </p:cNvPr>
            <p:cNvSpPr/>
            <p:nvPr/>
          </p:nvSpPr>
          <p:spPr>
            <a:xfrm rot="6144869">
              <a:off x="8449239" y="3719823"/>
              <a:ext cx="609806" cy="48701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3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7B222B89-1CF1-D34E-B237-7BA2CE398BAA}"/>
                </a:ext>
              </a:extLst>
            </p:cNvPr>
            <p:cNvCxnSpPr/>
            <p:nvPr/>
          </p:nvCxnSpPr>
          <p:spPr>
            <a:xfrm>
              <a:off x="7605459" y="4929117"/>
              <a:ext cx="368680" cy="0"/>
            </a:xfrm>
            <a:prstGeom prst="straightConnector1">
              <a:avLst/>
            </a:prstGeom>
            <a:ln w="38100">
              <a:solidFill>
                <a:srgbClr val="FFC00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018EDB8-137E-0741-A6DE-988ADA2B1E1D}"/>
                </a:ext>
              </a:extLst>
            </p:cNvPr>
            <p:cNvSpPr/>
            <p:nvPr/>
          </p:nvSpPr>
          <p:spPr>
            <a:xfrm rot="5647579">
              <a:off x="8534195" y="2825234"/>
              <a:ext cx="609806" cy="48701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93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4F84FA4B-84D5-674D-ABA5-19F299832945}"/>
                </a:ext>
              </a:extLst>
            </p:cNvPr>
            <p:cNvCxnSpPr/>
            <p:nvPr/>
          </p:nvCxnSpPr>
          <p:spPr>
            <a:xfrm flipH="1" flipV="1">
              <a:off x="8839097" y="2322608"/>
              <a:ext cx="4777" cy="418581"/>
            </a:xfrm>
            <a:prstGeom prst="straightConnector1">
              <a:avLst/>
            </a:prstGeom>
            <a:ln w="38100">
              <a:solidFill>
                <a:srgbClr val="FFC00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71FCFB59-4725-9D4F-8E23-89784D9EB26E}"/>
              </a:ext>
            </a:extLst>
          </p:cNvPr>
          <p:cNvSpPr txBox="1"/>
          <p:nvPr/>
        </p:nvSpPr>
        <p:spPr>
          <a:xfrm>
            <a:off x="4968443" y="5000996"/>
            <a:ext cx="3893127" cy="15696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No deterministic hash function can defeat worst-case input!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6B45120-7664-F544-A23B-990D882A3C16}"/>
              </a:ext>
            </a:extLst>
          </p:cNvPr>
          <p:cNvCxnSpPr>
            <a:cxnSpLocks/>
            <a:stCxn id="11" idx="1"/>
            <a:endCxn id="13" idx="3"/>
          </p:cNvCxnSpPr>
          <p:nvPr/>
        </p:nvCxnSpPr>
        <p:spPr>
          <a:xfrm flipV="1">
            <a:off x="7011989" y="788866"/>
            <a:ext cx="376002" cy="248834"/>
          </a:xfrm>
          <a:prstGeom prst="straightConnector1">
            <a:avLst/>
          </a:prstGeom>
          <a:ln w="38100">
            <a:solidFill>
              <a:srgbClr val="FFC00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09CFB5D-4A95-1844-B406-CFFB4FED6601}"/>
              </a:ext>
            </a:extLst>
          </p:cNvPr>
          <p:cNvCxnSpPr>
            <a:cxnSpLocks/>
            <a:stCxn id="13" idx="1"/>
            <a:endCxn id="16" idx="3"/>
          </p:cNvCxnSpPr>
          <p:nvPr/>
        </p:nvCxnSpPr>
        <p:spPr>
          <a:xfrm flipV="1">
            <a:off x="8020086" y="395044"/>
            <a:ext cx="334875" cy="68440"/>
          </a:xfrm>
          <a:prstGeom prst="straightConnector1">
            <a:avLst/>
          </a:prstGeom>
          <a:ln w="38100">
            <a:solidFill>
              <a:srgbClr val="FFC00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82172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en-US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Midterm: Feb 7-8 (Mon-Tue, 48 hours).</a:t>
            </a:r>
          </a:p>
          <a:p>
            <a:r>
              <a:rPr lang="en-US" dirty="0">
                <a:sym typeface="Wingdings" pitchFamily="2" charset="2"/>
              </a:rPr>
              <a:t>Midterm covers up to (and incl.) lecture 7. This week’s lectures are not included.</a:t>
            </a:r>
          </a:p>
          <a:p>
            <a:endParaRPr lang="en-US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No homework this week: use the time to study for the exam!</a:t>
            </a:r>
          </a:p>
          <a:p>
            <a:endParaRPr lang="en-US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Pair submissions allowed for HW 4 – HW 8. See Ed for details.</a:t>
            </a:r>
          </a:p>
        </p:txBody>
      </p:sp>
    </p:spTree>
    <p:extLst>
      <p:ext uri="{BB962C8B-B14F-4D97-AF65-F5344CB8AC3E}">
        <p14:creationId xmlns:p14="http://schemas.microsoft.com/office/powerpoint/2010/main" val="1136537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/>
          <p:cNvGrpSpPr/>
          <p:nvPr/>
        </p:nvGrpSpPr>
        <p:grpSpPr>
          <a:xfrm>
            <a:off x="6850684" y="3697024"/>
            <a:ext cx="548043" cy="2760848"/>
            <a:chOff x="5336275" y="3684896"/>
            <a:chExt cx="548043" cy="2866025"/>
          </a:xfrm>
        </p:grpSpPr>
        <p:sp>
          <p:nvSpPr>
            <p:cNvPr id="35" name="Rectangle 34"/>
            <p:cNvSpPr/>
            <p:nvPr/>
          </p:nvSpPr>
          <p:spPr>
            <a:xfrm>
              <a:off x="5336275" y="3684896"/>
              <a:ext cx="545910" cy="573205"/>
            </a:xfrm>
            <a:prstGeom prst="rect">
              <a:avLst/>
            </a:prstGeom>
            <a:noFill/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5336275" y="4258101"/>
              <a:ext cx="545910" cy="573205"/>
            </a:xfrm>
            <a:prstGeom prst="rect">
              <a:avLst/>
            </a:prstGeom>
            <a:noFill/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5337128" y="4831306"/>
              <a:ext cx="545910" cy="573205"/>
            </a:xfrm>
            <a:prstGeom prst="rect">
              <a:avLst/>
            </a:prstGeom>
            <a:noFill/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5338408" y="5404511"/>
              <a:ext cx="545910" cy="573205"/>
            </a:xfrm>
            <a:prstGeom prst="rect">
              <a:avLst/>
            </a:prstGeom>
            <a:noFill/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5337128" y="5977716"/>
              <a:ext cx="545910" cy="573205"/>
            </a:xfrm>
            <a:prstGeom prst="rect">
              <a:avLst/>
            </a:prstGeom>
            <a:noFill/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497" y="93571"/>
            <a:ext cx="7886700" cy="1067888"/>
          </a:xfrm>
        </p:spPr>
        <p:txBody>
          <a:bodyPr>
            <a:normAutofit/>
          </a:bodyPr>
          <a:lstStyle/>
          <a:p>
            <a:r>
              <a:rPr lang="en-US" sz="3600" dirty="0"/>
              <a:t>We really can’t beat the bad guy here.</a:t>
            </a:r>
          </a:p>
        </p:txBody>
      </p:sp>
      <p:sp>
        <p:nvSpPr>
          <p:cNvPr id="4" name="Oval 3"/>
          <p:cNvSpPr/>
          <p:nvPr/>
        </p:nvSpPr>
        <p:spPr>
          <a:xfrm>
            <a:off x="571497" y="3507475"/>
            <a:ext cx="3111690" cy="3126175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298061" y="6264318"/>
            <a:ext cx="1201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Universe U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580224" y="3536952"/>
            <a:ext cx="27025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rgbClr val="7030A0"/>
                </a:solidFill>
              </a:rPr>
              <a:t>h(x)</a:t>
            </a:r>
            <a:endParaRPr lang="en-US" sz="2400" dirty="0">
              <a:solidFill>
                <a:srgbClr val="7030A0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846062" y="3695376"/>
            <a:ext cx="545910" cy="552170"/>
          </a:xfrm>
          <a:prstGeom prst="rect">
            <a:avLst/>
          </a:prstGeom>
          <a:pattFill prst="pct90">
            <a:fgClr>
              <a:srgbClr val="FFC000"/>
            </a:fgClr>
            <a:bgClr>
              <a:schemeClr val="bg1"/>
            </a:bgClr>
          </a:patt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6846062" y="4247548"/>
            <a:ext cx="545910" cy="552170"/>
          </a:xfrm>
          <a:prstGeom prst="rect">
            <a:avLst/>
          </a:prstGeom>
          <a:pattFill prst="wdDnDiag">
            <a:fgClr>
              <a:srgbClr val="CF6E6C"/>
            </a:fgClr>
            <a:bgClr>
              <a:schemeClr val="bg1"/>
            </a:bgClr>
          </a:patt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6846915" y="4799717"/>
            <a:ext cx="545910" cy="552170"/>
          </a:xfrm>
          <a:prstGeom prst="rect">
            <a:avLst/>
          </a:prstGeom>
          <a:pattFill prst="solidDmnd">
            <a:fgClr>
              <a:schemeClr val="accent4">
                <a:lumMod val="60000"/>
                <a:lumOff val="40000"/>
              </a:schemeClr>
            </a:fgClr>
            <a:bgClr>
              <a:schemeClr val="bg1"/>
            </a:bgClr>
          </a:patt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6848195" y="5351887"/>
            <a:ext cx="545910" cy="552170"/>
          </a:xfrm>
          <a:prstGeom prst="rect">
            <a:avLst/>
          </a:prstGeom>
          <a:pattFill prst="pct80">
            <a:fgClr>
              <a:srgbClr val="7030A0"/>
            </a:fgClr>
            <a:bgClr>
              <a:schemeClr val="bg1"/>
            </a:bgClr>
          </a:patt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6846915" y="5904056"/>
            <a:ext cx="545910" cy="552170"/>
          </a:xfrm>
          <a:prstGeom prst="rect">
            <a:avLst/>
          </a:prstGeom>
          <a:pattFill prst="dkHorz">
            <a:fgClr>
              <a:srgbClr val="92D050"/>
            </a:fgClr>
            <a:bgClr>
              <a:schemeClr val="bg1"/>
            </a:bgClr>
          </a:patt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Brace 19"/>
          <p:cNvSpPr/>
          <p:nvPr/>
        </p:nvSpPr>
        <p:spPr>
          <a:xfrm>
            <a:off x="7555745" y="3590202"/>
            <a:ext cx="573206" cy="2866024"/>
          </a:xfrm>
          <a:prstGeom prst="rightBrace">
            <a:avLst>
              <a:gd name="adj1" fmla="val 8333"/>
              <a:gd name="adj2" fmla="val 14220"/>
            </a:avLst>
          </a:prstGeom>
          <a:ln w="25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8128951" y="3793572"/>
            <a:ext cx="1211233" cy="3557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n buckets</a:t>
            </a:r>
          </a:p>
        </p:txBody>
      </p:sp>
      <p:sp>
        <p:nvSpPr>
          <p:cNvPr id="28" name="Freeform 27"/>
          <p:cNvSpPr/>
          <p:nvPr/>
        </p:nvSpPr>
        <p:spPr>
          <a:xfrm>
            <a:off x="551019" y="4270133"/>
            <a:ext cx="1703657" cy="1827309"/>
          </a:xfrm>
          <a:custGeom>
            <a:avLst/>
            <a:gdLst>
              <a:gd name="connsiteX0" fmla="*/ 1537088 w 1703657"/>
              <a:gd name="connsiteY0" fmla="*/ 179037 h 1827309"/>
              <a:gd name="connsiteX1" fmla="*/ 1455202 w 1703657"/>
              <a:gd name="connsiteY1" fmla="*/ 752243 h 1827309"/>
              <a:gd name="connsiteX2" fmla="*/ 1700862 w 1703657"/>
              <a:gd name="connsiteY2" fmla="*/ 1407336 h 1827309"/>
              <a:gd name="connsiteX3" fmla="*/ 1264133 w 1703657"/>
              <a:gd name="connsiteY3" fmla="*/ 1666643 h 1827309"/>
              <a:gd name="connsiteX4" fmla="*/ 363381 w 1703657"/>
              <a:gd name="connsiteY4" fmla="*/ 1789473 h 1827309"/>
              <a:gd name="connsiteX5" fmla="*/ 8539 w 1703657"/>
              <a:gd name="connsiteY5" fmla="*/ 984255 h 1827309"/>
              <a:gd name="connsiteX6" fmla="*/ 145017 w 1703657"/>
              <a:gd name="connsiteY6" fmla="*/ 192685 h 1827309"/>
              <a:gd name="connsiteX7" fmla="*/ 527154 w 1703657"/>
              <a:gd name="connsiteY7" fmla="*/ 342810 h 1827309"/>
              <a:gd name="connsiteX8" fmla="*/ 1168599 w 1703657"/>
              <a:gd name="connsiteY8" fmla="*/ 1616 h 1827309"/>
              <a:gd name="connsiteX9" fmla="*/ 1591680 w 1703657"/>
              <a:gd name="connsiteY9" fmla="*/ 219980 h 1827309"/>
              <a:gd name="connsiteX10" fmla="*/ 1537088 w 1703657"/>
              <a:gd name="connsiteY10" fmla="*/ 356458 h 1827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703657" h="1827309">
                <a:moveTo>
                  <a:pt x="1537088" y="179037"/>
                </a:moveTo>
                <a:cubicBezTo>
                  <a:pt x="1482497" y="363282"/>
                  <a:pt x="1427906" y="547527"/>
                  <a:pt x="1455202" y="752243"/>
                </a:cubicBezTo>
                <a:cubicBezTo>
                  <a:pt x="1482498" y="956960"/>
                  <a:pt x="1732707" y="1254936"/>
                  <a:pt x="1700862" y="1407336"/>
                </a:cubicBezTo>
                <a:cubicBezTo>
                  <a:pt x="1669017" y="1559736"/>
                  <a:pt x="1487046" y="1602954"/>
                  <a:pt x="1264133" y="1666643"/>
                </a:cubicBezTo>
                <a:cubicBezTo>
                  <a:pt x="1041220" y="1730332"/>
                  <a:pt x="572647" y="1903204"/>
                  <a:pt x="363381" y="1789473"/>
                </a:cubicBezTo>
                <a:cubicBezTo>
                  <a:pt x="154115" y="1675742"/>
                  <a:pt x="44933" y="1250386"/>
                  <a:pt x="8539" y="984255"/>
                </a:cubicBezTo>
                <a:cubicBezTo>
                  <a:pt x="-27855" y="718124"/>
                  <a:pt x="58581" y="299592"/>
                  <a:pt x="145017" y="192685"/>
                </a:cubicBezTo>
                <a:cubicBezTo>
                  <a:pt x="231453" y="85778"/>
                  <a:pt x="356557" y="374655"/>
                  <a:pt x="527154" y="342810"/>
                </a:cubicBezTo>
                <a:cubicBezTo>
                  <a:pt x="697751" y="310965"/>
                  <a:pt x="991178" y="22088"/>
                  <a:pt x="1168599" y="1616"/>
                </a:cubicBezTo>
                <a:cubicBezTo>
                  <a:pt x="1346020" y="-18856"/>
                  <a:pt x="1530265" y="160840"/>
                  <a:pt x="1591680" y="219980"/>
                </a:cubicBezTo>
                <a:cubicBezTo>
                  <a:pt x="1653095" y="279120"/>
                  <a:pt x="1595091" y="317789"/>
                  <a:pt x="1537088" y="356458"/>
                </a:cubicBezTo>
              </a:path>
            </a:pathLst>
          </a:custGeom>
          <a:pattFill prst="solidDmnd">
            <a:fgClr>
              <a:schemeClr val="accent4">
                <a:lumMod val="60000"/>
                <a:lumOff val="40000"/>
              </a:schemeClr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/>
          <p:cNvSpPr/>
          <p:nvPr/>
        </p:nvSpPr>
        <p:spPr>
          <a:xfrm>
            <a:off x="707314" y="3509481"/>
            <a:ext cx="2752182" cy="1173372"/>
          </a:xfrm>
          <a:custGeom>
            <a:avLst/>
            <a:gdLst>
              <a:gd name="connsiteX0" fmla="*/ 2745570 w 2752182"/>
              <a:gd name="connsiteY0" fmla="*/ 721325 h 1173372"/>
              <a:gd name="connsiteX1" fmla="*/ 2336137 w 2752182"/>
              <a:gd name="connsiteY1" fmla="*/ 1035223 h 1173372"/>
              <a:gd name="connsiteX2" fmla="*/ 1503623 w 2752182"/>
              <a:gd name="connsiteY2" fmla="*/ 926041 h 1173372"/>
              <a:gd name="connsiteX3" fmla="*/ 998656 w 2752182"/>
              <a:gd name="connsiteY3" fmla="*/ 871450 h 1173372"/>
              <a:gd name="connsiteX4" fmla="*/ 480041 w 2752182"/>
              <a:gd name="connsiteY4" fmla="*/ 1171701 h 1173372"/>
              <a:gd name="connsiteX5" fmla="*/ 2370 w 2752182"/>
              <a:gd name="connsiteY5" fmla="*/ 966985 h 1173372"/>
              <a:gd name="connsiteX6" fmla="*/ 329916 w 2752182"/>
              <a:gd name="connsiteY6" fmla="*/ 448370 h 1173372"/>
              <a:gd name="connsiteX7" fmla="*/ 1053247 w 2752182"/>
              <a:gd name="connsiteY7" fmla="*/ 38937 h 1173372"/>
              <a:gd name="connsiteX8" fmla="*/ 1899408 w 2752182"/>
              <a:gd name="connsiteY8" fmla="*/ 66232 h 1173372"/>
              <a:gd name="connsiteX9" fmla="*/ 2540853 w 2752182"/>
              <a:gd name="connsiteY9" fmla="*/ 475665 h 1173372"/>
              <a:gd name="connsiteX10" fmla="*/ 2745570 w 2752182"/>
              <a:gd name="connsiteY10" fmla="*/ 721325 h 1173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752182" h="1173372">
                <a:moveTo>
                  <a:pt x="2745570" y="721325"/>
                </a:moveTo>
                <a:cubicBezTo>
                  <a:pt x="2711451" y="814585"/>
                  <a:pt x="2543128" y="1001104"/>
                  <a:pt x="2336137" y="1035223"/>
                </a:cubicBezTo>
                <a:cubicBezTo>
                  <a:pt x="2129146" y="1069342"/>
                  <a:pt x="1726536" y="953337"/>
                  <a:pt x="1503623" y="926041"/>
                </a:cubicBezTo>
                <a:cubicBezTo>
                  <a:pt x="1280709" y="898746"/>
                  <a:pt x="1169253" y="830507"/>
                  <a:pt x="998656" y="871450"/>
                </a:cubicBezTo>
                <a:cubicBezTo>
                  <a:pt x="828059" y="912393"/>
                  <a:pt x="646089" y="1155779"/>
                  <a:pt x="480041" y="1171701"/>
                </a:cubicBezTo>
                <a:cubicBezTo>
                  <a:pt x="313993" y="1187623"/>
                  <a:pt x="27391" y="1087540"/>
                  <a:pt x="2370" y="966985"/>
                </a:cubicBezTo>
                <a:cubicBezTo>
                  <a:pt x="-22651" y="846430"/>
                  <a:pt x="154770" y="603045"/>
                  <a:pt x="329916" y="448370"/>
                </a:cubicBezTo>
                <a:cubicBezTo>
                  <a:pt x="505062" y="293695"/>
                  <a:pt x="791665" y="102627"/>
                  <a:pt x="1053247" y="38937"/>
                </a:cubicBezTo>
                <a:cubicBezTo>
                  <a:pt x="1314829" y="-24753"/>
                  <a:pt x="1651474" y="-6556"/>
                  <a:pt x="1899408" y="66232"/>
                </a:cubicBezTo>
                <a:cubicBezTo>
                  <a:pt x="2147342" y="139020"/>
                  <a:pt x="2404375" y="366483"/>
                  <a:pt x="2540853" y="475665"/>
                </a:cubicBezTo>
                <a:cubicBezTo>
                  <a:pt x="2677331" y="584847"/>
                  <a:pt x="2779689" y="628065"/>
                  <a:pt x="2745570" y="721325"/>
                </a:cubicBezTo>
                <a:close/>
              </a:path>
            </a:pathLst>
          </a:custGeom>
          <a:pattFill prst="pct90">
            <a:fgClr>
              <a:srgbClr val="FFC000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/>
          <p:cNvCxnSpPr/>
          <p:nvPr/>
        </p:nvCxnSpPr>
        <p:spPr>
          <a:xfrm flipV="1">
            <a:off x="2634018" y="3971461"/>
            <a:ext cx="4484999" cy="124706"/>
          </a:xfrm>
          <a:prstGeom prst="straightConnector1">
            <a:avLst/>
          </a:prstGeom>
          <a:ln w="50800">
            <a:solidFill>
              <a:srgbClr val="7030A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3731166" y="4044693"/>
            <a:ext cx="28419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These are all the things that hash to the first bucket.</a:t>
            </a:r>
          </a:p>
        </p:txBody>
      </p:sp>
      <p:sp>
        <p:nvSpPr>
          <p:cNvPr id="27" name="Freeform 26"/>
          <p:cNvSpPr/>
          <p:nvPr/>
        </p:nvSpPr>
        <p:spPr>
          <a:xfrm>
            <a:off x="2052262" y="4270227"/>
            <a:ext cx="1642287" cy="1803746"/>
          </a:xfrm>
          <a:custGeom>
            <a:avLst/>
            <a:gdLst>
              <a:gd name="connsiteX0" fmla="*/ 49493 w 1642287"/>
              <a:gd name="connsiteY0" fmla="*/ 165295 h 1803746"/>
              <a:gd name="connsiteX1" fmla="*/ 22198 w 1642287"/>
              <a:gd name="connsiteY1" fmla="*/ 683910 h 1803746"/>
              <a:gd name="connsiteX2" fmla="*/ 185971 w 1642287"/>
              <a:gd name="connsiteY2" fmla="*/ 1366298 h 1803746"/>
              <a:gd name="connsiteX3" fmla="*/ 800120 w 1642287"/>
              <a:gd name="connsiteY3" fmla="*/ 1803027 h 1803746"/>
              <a:gd name="connsiteX4" fmla="*/ 1154962 w 1642287"/>
              <a:gd name="connsiteY4" fmla="*/ 1461833 h 1803746"/>
              <a:gd name="connsiteX5" fmla="*/ 1482508 w 1642287"/>
              <a:gd name="connsiteY5" fmla="*/ 1175230 h 1803746"/>
              <a:gd name="connsiteX6" fmla="*/ 1591690 w 1642287"/>
              <a:gd name="connsiteY6" fmla="*/ 1188877 h 1803746"/>
              <a:gd name="connsiteX7" fmla="*/ 1632634 w 1642287"/>
              <a:gd name="connsiteY7" fmla="*/ 451898 h 1803746"/>
              <a:gd name="connsiteX8" fmla="*/ 1414269 w 1642287"/>
              <a:gd name="connsiteY8" fmla="*/ 1522 h 1803746"/>
              <a:gd name="connsiteX9" fmla="*/ 1032132 w 1642287"/>
              <a:gd name="connsiteY9" fmla="*/ 301773 h 1803746"/>
              <a:gd name="connsiteX10" fmla="*/ 458926 w 1642287"/>
              <a:gd name="connsiteY10" fmla="*/ 206239 h 1803746"/>
              <a:gd name="connsiteX11" fmla="*/ 49493 w 1642287"/>
              <a:gd name="connsiteY11" fmla="*/ 165295 h 18037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642287" h="1803746">
                <a:moveTo>
                  <a:pt x="49493" y="165295"/>
                </a:moveTo>
                <a:cubicBezTo>
                  <a:pt x="-23295" y="244907"/>
                  <a:pt x="-548" y="483743"/>
                  <a:pt x="22198" y="683910"/>
                </a:cubicBezTo>
                <a:cubicBezTo>
                  <a:pt x="44944" y="884077"/>
                  <a:pt x="56317" y="1179779"/>
                  <a:pt x="185971" y="1366298"/>
                </a:cubicBezTo>
                <a:cubicBezTo>
                  <a:pt x="315625" y="1552817"/>
                  <a:pt x="638622" y="1787105"/>
                  <a:pt x="800120" y="1803027"/>
                </a:cubicBezTo>
                <a:cubicBezTo>
                  <a:pt x="961618" y="1818949"/>
                  <a:pt x="1041231" y="1566466"/>
                  <a:pt x="1154962" y="1461833"/>
                </a:cubicBezTo>
                <a:cubicBezTo>
                  <a:pt x="1268693" y="1357200"/>
                  <a:pt x="1409720" y="1220723"/>
                  <a:pt x="1482508" y="1175230"/>
                </a:cubicBezTo>
                <a:cubicBezTo>
                  <a:pt x="1555296" y="1129737"/>
                  <a:pt x="1566669" y="1309432"/>
                  <a:pt x="1591690" y="1188877"/>
                </a:cubicBezTo>
                <a:cubicBezTo>
                  <a:pt x="1616711" y="1068322"/>
                  <a:pt x="1662204" y="649790"/>
                  <a:pt x="1632634" y="451898"/>
                </a:cubicBezTo>
                <a:cubicBezTo>
                  <a:pt x="1603064" y="254006"/>
                  <a:pt x="1514353" y="26543"/>
                  <a:pt x="1414269" y="1522"/>
                </a:cubicBezTo>
                <a:cubicBezTo>
                  <a:pt x="1314185" y="-23499"/>
                  <a:pt x="1191356" y="267653"/>
                  <a:pt x="1032132" y="301773"/>
                </a:cubicBezTo>
                <a:cubicBezTo>
                  <a:pt x="872908" y="335893"/>
                  <a:pt x="620424" y="231260"/>
                  <a:pt x="458926" y="206239"/>
                </a:cubicBezTo>
                <a:cubicBezTo>
                  <a:pt x="297428" y="181218"/>
                  <a:pt x="122281" y="85683"/>
                  <a:pt x="49493" y="165295"/>
                </a:cubicBezTo>
                <a:close/>
              </a:path>
            </a:pathLst>
          </a:custGeom>
          <a:pattFill prst="wdDnDiag">
            <a:fgClr>
              <a:srgbClr val="CF6E6C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 28"/>
          <p:cNvSpPr/>
          <p:nvPr/>
        </p:nvSpPr>
        <p:spPr>
          <a:xfrm>
            <a:off x="982639" y="5704737"/>
            <a:ext cx="1760590" cy="960396"/>
          </a:xfrm>
          <a:custGeom>
            <a:avLst/>
            <a:gdLst>
              <a:gd name="connsiteX0" fmla="*/ 1542197 w 1760590"/>
              <a:gd name="connsiteY0" fmla="*/ 914427 h 960396"/>
              <a:gd name="connsiteX1" fmla="*/ 1760561 w 1760590"/>
              <a:gd name="connsiteY1" fmla="*/ 395812 h 960396"/>
              <a:gd name="connsiteX2" fmla="*/ 1555845 w 1760590"/>
              <a:gd name="connsiteY2" fmla="*/ 204744 h 960396"/>
              <a:gd name="connsiteX3" fmla="*/ 1310185 w 1760590"/>
              <a:gd name="connsiteY3" fmla="*/ 27 h 960396"/>
              <a:gd name="connsiteX4" fmla="*/ 900752 w 1760590"/>
              <a:gd name="connsiteY4" fmla="*/ 218391 h 960396"/>
              <a:gd name="connsiteX5" fmla="*/ 191068 w 1760590"/>
              <a:gd name="connsiteY5" fmla="*/ 382164 h 960396"/>
              <a:gd name="connsiteX6" fmla="*/ 0 w 1760590"/>
              <a:gd name="connsiteY6" fmla="*/ 368517 h 960396"/>
              <a:gd name="connsiteX7" fmla="*/ 191068 w 1760590"/>
              <a:gd name="connsiteY7" fmla="*/ 614176 h 960396"/>
              <a:gd name="connsiteX8" fmla="*/ 696036 w 1760590"/>
              <a:gd name="connsiteY8" fmla="*/ 900779 h 960396"/>
              <a:gd name="connsiteX9" fmla="*/ 1542197 w 1760590"/>
              <a:gd name="connsiteY9" fmla="*/ 914427 h 960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60590" h="960396">
                <a:moveTo>
                  <a:pt x="1542197" y="914427"/>
                </a:moveTo>
                <a:cubicBezTo>
                  <a:pt x="1719618" y="830266"/>
                  <a:pt x="1758286" y="514092"/>
                  <a:pt x="1760561" y="395812"/>
                </a:cubicBezTo>
                <a:cubicBezTo>
                  <a:pt x="1762836" y="277532"/>
                  <a:pt x="1630908" y="270708"/>
                  <a:pt x="1555845" y="204744"/>
                </a:cubicBezTo>
                <a:cubicBezTo>
                  <a:pt x="1480782" y="138780"/>
                  <a:pt x="1419367" y="-2247"/>
                  <a:pt x="1310185" y="27"/>
                </a:cubicBezTo>
                <a:cubicBezTo>
                  <a:pt x="1201003" y="2301"/>
                  <a:pt x="1087271" y="154701"/>
                  <a:pt x="900752" y="218391"/>
                </a:cubicBezTo>
                <a:cubicBezTo>
                  <a:pt x="714232" y="282080"/>
                  <a:pt x="341193" y="357143"/>
                  <a:pt x="191068" y="382164"/>
                </a:cubicBezTo>
                <a:cubicBezTo>
                  <a:pt x="40943" y="407185"/>
                  <a:pt x="0" y="329848"/>
                  <a:pt x="0" y="368517"/>
                </a:cubicBezTo>
                <a:cubicBezTo>
                  <a:pt x="0" y="407186"/>
                  <a:pt x="75062" y="525466"/>
                  <a:pt x="191068" y="614176"/>
                </a:cubicBezTo>
                <a:cubicBezTo>
                  <a:pt x="307074" y="702886"/>
                  <a:pt x="475397" y="850737"/>
                  <a:pt x="696036" y="900779"/>
                </a:cubicBezTo>
                <a:cubicBezTo>
                  <a:pt x="916675" y="950821"/>
                  <a:pt x="1364776" y="998588"/>
                  <a:pt x="1542197" y="914427"/>
                </a:cubicBezTo>
                <a:close/>
              </a:path>
            </a:pathLst>
          </a:custGeom>
          <a:pattFill prst="pct80">
            <a:fgClr>
              <a:srgbClr val="7030A0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 29"/>
          <p:cNvSpPr/>
          <p:nvPr/>
        </p:nvSpPr>
        <p:spPr>
          <a:xfrm>
            <a:off x="2617253" y="5442192"/>
            <a:ext cx="1052929" cy="1095780"/>
          </a:xfrm>
          <a:custGeom>
            <a:avLst/>
            <a:gdLst>
              <a:gd name="connsiteX0" fmla="*/ 30413 w 1052929"/>
              <a:gd name="connsiteY0" fmla="*/ 1095086 h 1095780"/>
              <a:gd name="connsiteX1" fmla="*/ 480789 w 1052929"/>
              <a:gd name="connsiteY1" fmla="*/ 890369 h 1095780"/>
              <a:gd name="connsiteX2" fmla="*/ 944813 w 1052929"/>
              <a:gd name="connsiteY2" fmla="*/ 235277 h 1095780"/>
              <a:gd name="connsiteX3" fmla="*/ 1040347 w 1052929"/>
              <a:gd name="connsiteY3" fmla="*/ 16912 h 1095780"/>
              <a:gd name="connsiteX4" fmla="*/ 740096 w 1052929"/>
              <a:gd name="connsiteY4" fmla="*/ 71504 h 1095780"/>
              <a:gd name="connsiteX5" fmla="*/ 439846 w 1052929"/>
              <a:gd name="connsiteY5" fmla="*/ 521880 h 1095780"/>
              <a:gd name="connsiteX6" fmla="*/ 180538 w 1052929"/>
              <a:gd name="connsiteY6" fmla="*/ 617414 h 1095780"/>
              <a:gd name="connsiteX7" fmla="*/ 57708 w 1052929"/>
              <a:gd name="connsiteY7" fmla="*/ 944960 h 1095780"/>
              <a:gd name="connsiteX8" fmla="*/ 30413 w 1052929"/>
              <a:gd name="connsiteY8" fmla="*/ 1095086 h 10957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2929" h="1095780">
                <a:moveTo>
                  <a:pt x="30413" y="1095086"/>
                </a:moveTo>
                <a:cubicBezTo>
                  <a:pt x="100926" y="1085988"/>
                  <a:pt x="328389" y="1033670"/>
                  <a:pt x="480789" y="890369"/>
                </a:cubicBezTo>
                <a:cubicBezTo>
                  <a:pt x="633189" y="747067"/>
                  <a:pt x="851553" y="380853"/>
                  <a:pt x="944813" y="235277"/>
                </a:cubicBezTo>
                <a:cubicBezTo>
                  <a:pt x="1038073" y="89701"/>
                  <a:pt x="1074466" y="44207"/>
                  <a:pt x="1040347" y="16912"/>
                </a:cubicBezTo>
                <a:cubicBezTo>
                  <a:pt x="1006228" y="-10383"/>
                  <a:pt x="840179" y="-12657"/>
                  <a:pt x="740096" y="71504"/>
                </a:cubicBezTo>
                <a:cubicBezTo>
                  <a:pt x="640013" y="155665"/>
                  <a:pt x="533106" y="430895"/>
                  <a:pt x="439846" y="521880"/>
                </a:cubicBezTo>
                <a:cubicBezTo>
                  <a:pt x="346586" y="612865"/>
                  <a:pt x="244228" y="546901"/>
                  <a:pt x="180538" y="617414"/>
                </a:cubicBezTo>
                <a:cubicBezTo>
                  <a:pt x="116848" y="687927"/>
                  <a:pt x="85003" y="867623"/>
                  <a:pt x="57708" y="944960"/>
                </a:cubicBezTo>
                <a:cubicBezTo>
                  <a:pt x="30413" y="1022297"/>
                  <a:pt x="-40100" y="1104184"/>
                  <a:pt x="30413" y="1095086"/>
                </a:cubicBezTo>
                <a:close/>
              </a:path>
            </a:pathLst>
          </a:custGeom>
          <a:pattFill prst="dkHorz">
            <a:fgClr>
              <a:srgbClr val="92D050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7350398" y="818987"/>
            <a:ext cx="2874878" cy="2464181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571496" y="1121642"/>
            <a:ext cx="736268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400" dirty="0"/>
              <a:t>The universe U has M items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/>
              <a:t>They get hashed into n buckets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/>
              <a:t>At least one bucket has at least M/n items hashed to it.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/>
              <a:t>M is </a:t>
            </a:r>
            <a:r>
              <a:rPr lang="en-US" sz="2400" dirty="0" err="1"/>
              <a:t>waayyyy</a:t>
            </a:r>
            <a:r>
              <a:rPr lang="en-US" sz="2400" dirty="0"/>
              <a:t> bigger than n, so M/n is bigger than n.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b="1" dirty="0"/>
              <a:t>Bad guy chooses n of the items that landed in this very full bucket.</a:t>
            </a:r>
          </a:p>
        </p:txBody>
      </p:sp>
    </p:spTree>
    <p:extLst>
      <p:ext uri="{BB962C8B-B14F-4D97-AF65-F5344CB8AC3E}">
        <p14:creationId xmlns:p14="http://schemas.microsoft.com/office/powerpoint/2010/main" val="256030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5" grpId="0" animBg="1"/>
      <p:bldP spid="16" grpId="0" animBg="1"/>
      <p:bldP spid="17" grpId="0" animBg="1"/>
      <p:bldP spid="18" grpId="0" animBg="1"/>
      <p:bldP spid="19" grpId="0" animBg="1"/>
      <p:bldP spid="28" grpId="0" animBg="1"/>
      <p:bldP spid="22" grpId="0" animBg="1"/>
      <p:bldP spid="26" grpId="0"/>
      <p:bldP spid="27" grpId="0" animBg="1"/>
      <p:bldP spid="29" grpId="0" animBg="1"/>
      <p:bldP spid="30" grpId="0" animBg="1"/>
      <p:bldP spid="32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31208" y="1176953"/>
            <a:ext cx="7772400" cy="1538951"/>
          </a:xfrm>
        </p:spPr>
        <p:txBody>
          <a:bodyPr>
            <a:noAutofit/>
          </a:bodyPr>
          <a:lstStyle/>
          <a:p>
            <a:r>
              <a:rPr lang="en-US" sz="4800" dirty="0">
                <a:solidFill>
                  <a:schemeClr val="accent5"/>
                </a:solidFill>
              </a:rPr>
              <a:t>Solution:</a:t>
            </a:r>
            <a:br>
              <a:rPr lang="en-US" sz="6600" dirty="0"/>
            </a:br>
            <a:r>
              <a:rPr lang="en-US" sz="6600" dirty="0"/>
              <a:t>Randomness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6030" y="4243189"/>
            <a:ext cx="3449375" cy="2150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2205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195" y="104551"/>
            <a:ext cx="7886700" cy="1057476"/>
          </a:xfrm>
        </p:spPr>
        <p:txBody>
          <a:bodyPr>
            <a:normAutofit/>
          </a:bodyPr>
          <a:lstStyle/>
          <a:p>
            <a:r>
              <a:rPr lang="en-US" dirty="0"/>
              <a:t>The game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2171" y="4500954"/>
            <a:ext cx="2874878" cy="246418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30048" y="3666121"/>
            <a:ext cx="727270" cy="6011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13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314274" y="3682569"/>
            <a:ext cx="681268" cy="5943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22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160498" y="3663362"/>
            <a:ext cx="665268" cy="60661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43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949705" y="3663362"/>
            <a:ext cx="719857" cy="59434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92</a:t>
            </a:r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60715" y="1839357"/>
                <a:ext cx="5269205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514350" indent="-514350">
                  <a:buAutoNum type="arabicPeriod"/>
                </a:pPr>
                <a:r>
                  <a:rPr lang="en-US" sz="2400" dirty="0">
                    <a:solidFill>
                      <a:schemeClr val="tx1"/>
                    </a:solidFill>
                  </a:rPr>
                  <a:t>An adversary chooses any n items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𝑢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𝑢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,…, 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𝑢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∈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𝑈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, 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and any sequence of INSERT/DELETE/SEARCH operations on those items.</a:t>
                </a: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15" y="1839357"/>
                <a:ext cx="5269205" cy="1569660"/>
              </a:xfrm>
              <a:prstGeom prst="rect">
                <a:avLst/>
              </a:prstGeom>
              <a:blipFill>
                <a:blip r:embed="rId3"/>
                <a:stretch>
                  <a:fillRect l="-1442" t="-3226" r="-1683" b="-80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72904" y="1784937"/>
            <a:ext cx="1686025" cy="105245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7377226" y="1388218"/>
            <a:ext cx="1529864" cy="231976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4872251" y="341723"/>
                <a:ext cx="4021935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+mj-lt"/>
                  <a:buAutoNum type="arabicPeriod" startAt="2"/>
                </a:pPr>
                <a:r>
                  <a:rPr lang="en-US" sz="2400" dirty="0">
                    <a:solidFill>
                      <a:schemeClr val="tx1"/>
                    </a:solidFill>
                  </a:rPr>
                  <a:t>You, the algorithm, chooses a </a:t>
                </a:r>
                <a:r>
                  <a:rPr lang="en-US" sz="2400" b="1" dirty="0">
                    <a:solidFill>
                      <a:schemeClr val="tx1"/>
                    </a:solidFill>
                  </a:rPr>
                  <a:t>random</a:t>
                </a:r>
                <a:r>
                  <a:rPr lang="en-US" sz="2400" dirty="0">
                    <a:solidFill>
                      <a:schemeClr val="tx1"/>
                    </a:solidFill>
                  </a:rPr>
                  <a:t> hash function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h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: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𝑈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→</m:t>
                    </m:r>
                    <m:r>
                      <m:rPr>
                        <m:lit/>
                      </m:rPr>
                      <a:rPr lang="en-US" sz="2400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{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1,…,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𝑛</m:t>
                    </m:r>
                    <m:r>
                      <m:rPr>
                        <m:lit/>
                      </m:rPr>
                      <a:rPr lang="en-US" sz="2400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}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2251" y="341723"/>
                <a:ext cx="4021935" cy="1200329"/>
              </a:xfrm>
              <a:prstGeom prst="rect">
                <a:avLst/>
              </a:prstGeom>
              <a:blipFill>
                <a:blip r:embed="rId6"/>
                <a:stretch>
                  <a:fillRect l="-2532" t="-4211"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/>
          <p:cNvSpPr txBox="1"/>
          <p:nvPr/>
        </p:nvSpPr>
        <p:spPr>
          <a:xfrm>
            <a:off x="4872251" y="3371841"/>
            <a:ext cx="40219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 startAt="3"/>
            </a:pPr>
            <a:r>
              <a:rPr lang="en-US" sz="2400" b="1" dirty="0"/>
              <a:t>HASH IT OUT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291366" y="4088974"/>
            <a:ext cx="464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291366" y="4634871"/>
            <a:ext cx="464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291366" y="5200092"/>
            <a:ext cx="464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291366" y="6317877"/>
            <a:ext cx="464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</a:t>
            </a:r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5895833" y="4322241"/>
            <a:ext cx="573206" cy="0"/>
          </a:xfrm>
          <a:prstGeom prst="straightConnector1">
            <a:avLst/>
          </a:prstGeom>
          <a:ln w="3810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8115895" y="6491170"/>
            <a:ext cx="494308" cy="5721"/>
          </a:xfrm>
          <a:prstGeom prst="straightConnector1">
            <a:avLst/>
          </a:prstGeom>
          <a:ln w="3810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5895833" y="5416337"/>
            <a:ext cx="573206" cy="0"/>
          </a:xfrm>
          <a:prstGeom prst="straightConnector1">
            <a:avLst/>
          </a:prstGeom>
          <a:ln w="3810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5895833" y="6508157"/>
            <a:ext cx="573206" cy="0"/>
          </a:xfrm>
          <a:prstGeom prst="straightConnector1">
            <a:avLst/>
          </a:prstGeom>
          <a:ln w="3810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6469039" y="5173128"/>
            <a:ext cx="661821" cy="49687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13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7130860" y="5416337"/>
            <a:ext cx="494308" cy="0"/>
          </a:xfrm>
          <a:prstGeom prst="straightConnector1">
            <a:avLst/>
          </a:prstGeom>
          <a:ln w="3810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6492999" y="4539687"/>
            <a:ext cx="613899" cy="52755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22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6493000" y="6277426"/>
            <a:ext cx="609806" cy="48701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92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 rot="5400000">
            <a:off x="5225426" y="5895964"/>
            <a:ext cx="578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/>
              <a:t>…</a:t>
            </a:r>
            <a:endParaRPr lang="en-US" dirty="0"/>
          </a:p>
        </p:txBody>
      </p:sp>
      <p:cxnSp>
        <p:nvCxnSpPr>
          <p:cNvPr id="31" name="Straight Arrow Connector 30"/>
          <p:cNvCxnSpPr/>
          <p:nvPr/>
        </p:nvCxnSpPr>
        <p:spPr>
          <a:xfrm flipV="1">
            <a:off x="7130860" y="4833045"/>
            <a:ext cx="501036" cy="14635"/>
          </a:xfrm>
          <a:prstGeom prst="straightConnector1">
            <a:avLst/>
          </a:prstGeom>
          <a:ln w="3810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5919793" y="4847680"/>
            <a:ext cx="573206" cy="0"/>
          </a:xfrm>
          <a:prstGeom prst="straightConnector1">
            <a:avLst/>
          </a:prstGeom>
          <a:ln w="3810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6469039" y="3981599"/>
            <a:ext cx="609806" cy="48701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43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7" name="Straight Arrow Connector 36"/>
          <p:cNvCxnSpPr/>
          <p:nvPr/>
        </p:nvCxnSpPr>
        <p:spPr>
          <a:xfrm flipV="1">
            <a:off x="7064432" y="4207790"/>
            <a:ext cx="501036" cy="14635"/>
          </a:xfrm>
          <a:prstGeom prst="straightConnector1">
            <a:avLst/>
          </a:prstGeom>
          <a:ln w="3810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3806397" y="3663361"/>
            <a:ext cx="719857" cy="59434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>
                <a:solidFill>
                  <a:schemeClr val="tx1"/>
                </a:solidFill>
              </a:rPr>
              <a:t>7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7576435" y="6244863"/>
            <a:ext cx="554787" cy="49356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>
                <a:solidFill>
                  <a:schemeClr val="tx1"/>
                </a:solidFill>
              </a:rPr>
              <a:t>7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42" name="Straight Arrow Connector 41"/>
          <p:cNvCxnSpPr>
            <a:stCxn id="29" idx="3"/>
          </p:cNvCxnSpPr>
          <p:nvPr/>
        </p:nvCxnSpPr>
        <p:spPr>
          <a:xfrm>
            <a:off x="7102806" y="6520934"/>
            <a:ext cx="473629" cy="1320"/>
          </a:xfrm>
          <a:prstGeom prst="straightConnector1">
            <a:avLst/>
          </a:prstGeom>
          <a:ln w="3810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oup 43"/>
          <p:cNvGrpSpPr/>
          <p:nvPr/>
        </p:nvGrpSpPr>
        <p:grpSpPr>
          <a:xfrm>
            <a:off x="5575611" y="4013908"/>
            <a:ext cx="548043" cy="2760848"/>
            <a:chOff x="5336275" y="3684896"/>
            <a:chExt cx="548043" cy="2866025"/>
          </a:xfrm>
        </p:grpSpPr>
        <p:sp>
          <p:nvSpPr>
            <p:cNvPr id="45" name="Rectangle 44"/>
            <p:cNvSpPr/>
            <p:nvPr/>
          </p:nvSpPr>
          <p:spPr>
            <a:xfrm>
              <a:off x="5336275" y="3684896"/>
              <a:ext cx="545910" cy="573205"/>
            </a:xfrm>
            <a:prstGeom prst="rect">
              <a:avLst/>
            </a:prstGeom>
            <a:noFill/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5336275" y="4258101"/>
              <a:ext cx="545910" cy="573205"/>
            </a:xfrm>
            <a:prstGeom prst="rect">
              <a:avLst/>
            </a:prstGeom>
            <a:noFill/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5337128" y="4831306"/>
              <a:ext cx="545910" cy="573205"/>
            </a:xfrm>
            <a:prstGeom prst="rect">
              <a:avLst/>
            </a:prstGeom>
            <a:noFill/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5338408" y="5404511"/>
              <a:ext cx="545910" cy="573205"/>
            </a:xfrm>
            <a:prstGeom prst="rect">
              <a:avLst/>
            </a:prstGeom>
            <a:noFill/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5337128" y="5977716"/>
              <a:ext cx="545910" cy="573205"/>
            </a:xfrm>
            <a:prstGeom prst="rect">
              <a:avLst/>
            </a:prstGeom>
            <a:noFill/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2" name="Picture 51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26954" y="290512"/>
            <a:ext cx="999261" cy="1356980"/>
          </a:xfrm>
          <a:prstGeom prst="rect">
            <a:avLst/>
          </a:prstGeom>
        </p:spPr>
      </p:pic>
      <p:sp>
        <p:nvSpPr>
          <p:cNvPr id="53" name="TextBox 52"/>
          <p:cNvSpPr txBox="1"/>
          <p:nvPr/>
        </p:nvSpPr>
        <p:spPr>
          <a:xfrm>
            <a:off x="3447544" y="108705"/>
            <a:ext cx="151119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4"/>
                </a:solidFill>
              </a:rPr>
              <a:t>What does </a:t>
            </a:r>
            <a:r>
              <a:rPr lang="en-US" sz="1400" b="1" dirty="0">
                <a:solidFill>
                  <a:schemeClr val="accent4"/>
                </a:solidFill>
              </a:rPr>
              <a:t>random</a:t>
            </a:r>
            <a:r>
              <a:rPr lang="en-US" sz="1400" dirty="0">
                <a:solidFill>
                  <a:schemeClr val="accent4"/>
                </a:solidFill>
              </a:rPr>
              <a:t> mean here?  Uniformly random?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2361063" y="1419367"/>
            <a:ext cx="22606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4"/>
                </a:solidFill>
              </a:rPr>
              <a:t>Plucky the pedantic penguin</a:t>
            </a:r>
          </a:p>
        </p:txBody>
      </p:sp>
      <p:sp>
        <p:nvSpPr>
          <p:cNvPr id="56" name="Oval 55"/>
          <p:cNvSpPr/>
          <p:nvPr/>
        </p:nvSpPr>
        <p:spPr>
          <a:xfrm>
            <a:off x="2628339" y="5559807"/>
            <a:ext cx="2639065" cy="2178474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  <a:p>
            <a:pPr algn="ctr"/>
            <a:endParaRPr lang="en-US" sz="1050" dirty="0"/>
          </a:p>
          <a:p>
            <a:pPr algn="ctr"/>
            <a:endParaRPr lang="en-US" sz="1050" dirty="0"/>
          </a:p>
        </p:txBody>
      </p:sp>
      <p:sp>
        <p:nvSpPr>
          <p:cNvPr id="57" name="Rectangle 56"/>
          <p:cNvSpPr/>
          <p:nvPr/>
        </p:nvSpPr>
        <p:spPr>
          <a:xfrm rot="20891291">
            <a:off x="3612087" y="6369976"/>
            <a:ext cx="419874" cy="31923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</a:rPr>
              <a:t>u</a:t>
            </a:r>
            <a:r>
              <a:rPr lang="en-US" sz="1600" baseline="-25000" dirty="0" err="1">
                <a:solidFill>
                  <a:schemeClr val="tx1"/>
                </a:solidFill>
              </a:rPr>
              <a:t>i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58" name="Rectangle 57"/>
          <p:cNvSpPr/>
          <p:nvPr/>
        </p:nvSpPr>
        <p:spPr>
          <a:xfrm rot="1067239">
            <a:off x="4094952" y="5746207"/>
            <a:ext cx="351925" cy="41360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</a:rPr>
              <a:t>u</a:t>
            </a:r>
            <a:r>
              <a:rPr lang="en-US" sz="1600" baseline="-25000" dirty="0" err="1">
                <a:solidFill>
                  <a:schemeClr val="tx1"/>
                </a:solidFill>
              </a:rPr>
              <a:t>j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59" name="Rectangle 58"/>
          <p:cNvSpPr/>
          <p:nvPr/>
        </p:nvSpPr>
        <p:spPr>
          <a:xfrm rot="19504244">
            <a:off x="2938707" y="6108806"/>
            <a:ext cx="476562" cy="41444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</a:rPr>
              <a:t>u</a:t>
            </a:r>
            <a:r>
              <a:rPr lang="en-US" sz="1600" baseline="-25000" dirty="0" err="1">
                <a:solidFill>
                  <a:schemeClr val="tx1"/>
                </a:solidFill>
              </a:rPr>
              <a:t>k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1314273" y="4458306"/>
            <a:ext cx="35579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F6E6C"/>
                </a:solidFill>
              </a:rPr>
              <a:t>INSERT 13, INSERT 22, INSERT 43, INSERT 92, INSERT 7, SEARCH 43, DELETE 92, SEARCH 7, INSERT 92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061396" y="3489114"/>
            <a:ext cx="1336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#</a:t>
            </a:r>
            <a:r>
              <a:rPr lang="en-US" dirty="0" err="1"/>
              <a:t>hashpuns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2372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13" grpId="0"/>
      <p:bldP spid="15" grpId="0"/>
      <p:bldP spid="17" grpId="0"/>
      <p:bldP spid="18" grpId="0"/>
      <p:bldP spid="19" grpId="0"/>
      <p:bldP spid="20" grpId="0"/>
      <p:bldP spid="25" grpId="0" animBg="1"/>
      <p:bldP spid="27" grpId="0" animBg="1"/>
      <p:bldP spid="29" grpId="0" animBg="1"/>
      <p:bldP spid="30" grpId="0"/>
      <p:bldP spid="36" grpId="0" animBg="1"/>
      <p:bldP spid="40" grpId="0" animBg="1"/>
      <p:bldP spid="41" grpId="0" animBg="1"/>
      <p:bldP spid="53" grpId="0"/>
      <p:bldP spid="54" grpId="0"/>
      <p:bldP spid="56" grpId="0" animBg="1"/>
      <p:bldP spid="57" grpId="0" animBg="1"/>
      <p:bldP spid="58" grpId="0" animBg="1"/>
      <p:bldP spid="59" grpId="0" animBg="1"/>
      <p:bldP spid="61" grpId="0"/>
      <p:bldP spid="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411" y="164018"/>
            <a:ext cx="5420934" cy="1325563"/>
          </a:xfrm>
        </p:spPr>
        <p:txBody>
          <a:bodyPr/>
          <a:lstStyle/>
          <a:p>
            <a:r>
              <a:rPr lang="en-US" dirty="0"/>
              <a:t>Example of a random hash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56411" y="1629396"/>
                <a:ext cx="8078622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Say that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1,…,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dirty="0"/>
                  <a:t> is a uniformly random function.</a:t>
                </a:r>
              </a:p>
              <a:p>
                <a:pPr lvl="1"/>
                <a:r>
                  <a:rPr lang="en-US" dirty="0">
                    <a:solidFill>
                      <a:schemeClr val="accent4"/>
                    </a:solidFill>
                  </a:rPr>
                  <a:t>That means that </a:t>
                </a:r>
                <a:r>
                  <a:rPr lang="en-US" b="1" dirty="0">
                    <a:solidFill>
                      <a:schemeClr val="accent4"/>
                    </a:solidFill>
                  </a:rPr>
                  <a:t>h(1) </a:t>
                </a:r>
                <a:r>
                  <a:rPr lang="en-US" dirty="0">
                    <a:solidFill>
                      <a:schemeClr val="accent4"/>
                    </a:solidFill>
                  </a:rPr>
                  <a:t>is a </a:t>
                </a:r>
                <a:r>
                  <a:rPr lang="en-US" b="1" dirty="0">
                    <a:solidFill>
                      <a:schemeClr val="accent4"/>
                    </a:solidFill>
                  </a:rPr>
                  <a:t>uniformly random</a:t>
                </a:r>
                <a:r>
                  <a:rPr lang="en-US" dirty="0">
                    <a:solidFill>
                      <a:schemeClr val="accent4"/>
                    </a:solidFill>
                  </a:rPr>
                  <a:t> number between 1 and n.</a:t>
                </a:r>
              </a:p>
              <a:p>
                <a:pPr lvl="1"/>
                <a:r>
                  <a:rPr lang="en-US" b="1" dirty="0">
                    <a:solidFill>
                      <a:schemeClr val="accent4"/>
                    </a:solidFill>
                  </a:rPr>
                  <a:t>h(2) </a:t>
                </a:r>
                <a:r>
                  <a:rPr lang="en-US" dirty="0">
                    <a:solidFill>
                      <a:schemeClr val="accent4"/>
                    </a:solidFill>
                  </a:rPr>
                  <a:t>is also a </a:t>
                </a:r>
                <a:r>
                  <a:rPr lang="en-US" b="1" dirty="0">
                    <a:solidFill>
                      <a:schemeClr val="accent4"/>
                    </a:solidFill>
                  </a:rPr>
                  <a:t>uniformly random </a:t>
                </a:r>
                <a:r>
                  <a:rPr lang="en-US" dirty="0">
                    <a:solidFill>
                      <a:schemeClr val="accent4"/>
                    </a:solidFill>
                  </a:rPr>
                  <a:t>number between 1 and n, independent of h(1).</a:t>
                </a:r>
              </a:p>
              <a:p>
                <a:pPr lvl="1"/>
                <a:r>
                  <a:rPr lang="en-US" b="1" dirty="0">
                    <a:solidFill>
                      <a:schemeClr val="accent4"/>
                    </a:solidFill>
                  </a:rPr>
                  <a:t>h(3) </a:t>
                </a:r>
                <a:r>
                  <a:rPr lang="en-US" dirty="0">
                    <a:solidFill>
                      <a:schemeClr val="accent4"/>
                    </a:solidFill>
                  </a:rPr>
                  <a:t>is also a </a:t>
                </a:r>
                <a:r>
                  <a:rPr lang="en-US" b="1" dirty="0">
                    <a:solidFill>
                      <a:schemeClr val="accent4"/>
                    </a:solidFill>
                  </a:rPr>
                  <a:t>uniformly random</a:t>
                </a:r>
                <a:r>
                  <a:rPr lang="en-US" dirty="0">
                    <a:solidFill>
                      <a:schemeClr val="accent4"/>
                    </a:solidFill>
                  </a:rPr>
                  <a:t> number between 1 and n, independent of h(1), h(2).</a:t>
                </a:r>
              </a:p>
              <a:p>
                <a:pPr lvl="1"/>
                <a:endParaRPr lang="en-US" dirty="0">
                  <a:solidFill>
                    <a:schemeClr val="accent4"/>
                  </a:solidFill>
                </a:endParaRPr>
              </a:p>
              <a:p>
                <a:pPr lvl="1"/>
                <a:r>
                  <a:rPr lang="mr-IN" dirty="0">
                    <a:solidFill>
                      <a:schemeClr val="accent4"/>
                    </a:solidFill>
                  </a:rPr>
                  <a:t>…</a:t>
                </a:r>
                <a:endParaRPr lang="en-US" dirty="0">
                  <a:solidFill>
                    <a:schemeClr val="accent4"/>
                  </a:solidFill>
                </a:endParaRPr>
              </a:p>
              <a:p>
                <a:pPr lvl="1"/>
                <a:endParaRPr lang="en-US" dirty="0">
                  <a:solidFill>
                    <a:schemeClr val="accent4"/>
                  </a:solidFill>
                </a:endParaRPr>
              </a:p>
              <a:p>
                <a:pPr lvl="1"/>
                <a:r>
                  <a:rPr lang="en-US" b="1" dirty="0">
                    <a:solidFill>
                      <a:schemeClr val="accent4"/>
                    </a:solidFill>
                  </a:rPr>
                  <a:t>h(M) </a:t>
                </a:r>
                <a:r>
                  <a:rPr lang="en-US" dirty="0">
                    <a:solidFill>
                      <a:schemeClr val="accent4"/>
                    </a:solidFill>
                  </a:rPr>
                  <a:t>is also a </a:t>
                </a:r>
                <a:r>
                  <a:rPr lang="en-US" b="1" dirty="0">
                    <a:solidFill>
                      <a:schemeClr val="accent4"/>
                    </a:solidFill>
                  </a:rPr>
                  <a:t>uniformly random</a:t>
                </a:r>
                <a:r>
                  <a:rPr lang="en-US" dirty="0">
                    <a:solidFill>
                      <a:schemeClr val="accent4"/>
                    </a:solidFill>
                  </a:rPr>
                  <a:t> number between 1 and n, independent of h(1), h(2), </a:t>
                </a:r>
                <a:r>
                  <a:rPr lang="mr-IN" dirty="0">
                    <a:solidFill>
                      <a:schemeClr val="accent4"/>
                    </a:solidFill>
                  </a:rPr>
                  <a:t>…</a:t>
                </a:r>
                <a:r>
                  <a:rPr lang="en-US" dirty="0">
                    <a:solidFill>
                      <a:schemeClr val="accent4"/>
                    </a:solidFill>
                  </a:rPr>
                  <a:t>, h(M-1).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56411" y="1629396"/>
                <a:ext cx="8078622" cy="5032375"/>
              </a:xfrm>
              <a:blipFill>
                <a:blip r:embed="rId2"/>
                <a:stretch>
                  <a:fillRect l="-1256" t="-1759" r="-1570" b="-2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/>
          <p:cNvSpPr/>
          <p:nvPr/>
        </p:nvSpPr>
        <p:spPr>
          <a:xfrm>
            <a:off x="5468066" y="386650"/>
            <a:ext cx="1410405" cy="1005599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Universe U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8018487" y="149502"/>
            <a:ext cx="1132388" cy="2040230"/>
            <a:chOff x="5336275" y="3575713"/>
            <a:chExt cx="1917117" cy="2975208"/>
          </a:xfrm>
        </p:grpSpPr>
        <p:sp>
          <p:nvSpPr>
            <p:cNvPr id="7" name="Rectangle 6"/>
            <p:cNvSpPr/>
            <p:nvPr/>
          </p:nvSpPr>
          <p:spPr>
            <a:xfrm>
              <a:off x="5336275" y="3684896"/>
              <a:ext cx="545910" cy="573205"/>
            </a:xfrm>
            <a:prstGeom prst="rect">
              <a:avLst/>
            </a:prstGeom>
            <a:noFill/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5336275" y="4258101"/>
              <a:ext cx="545910" cy="573205"/>
            </a:xfrm>
            <a:prstGeom prst="rect">
              <a:avLst/>
            </a:prstGeom>
            <a:noFill/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5337128" y="4831306"/>
              <a:ext cx="545910" cy="573205"/>
            </a:xfrm>
            <a:prstGeom prst="rect">
              <a:avLst/>
            </a:prstGeom>
            <a:noFill/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5338408" y="5404511"/>
              <a:ext cx="545910" cy="573205"/>
            </a:xfrm>
            <a:prstGeom prst="rect">
              <a:avLst/>
            </a:prstGeom>
            <a:noFill/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5337128" y="5977716"/>
              <a:ext cx="545910" cy="573205"/>
            </a:xfrm>
            <a:prstGeom prst="rect">
              <a:avLst/>
            </a:prstGeom>
            <a:noFill/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ight Brace 11"/>
            <p:cNvSpPr/>
            <p:nvPr/>
          </p:nvSpPr>
          <p:spPr>
            <a:xfrm>
              <a:off x="6045958" y="3575713"/>
              <a:ext cx="573206" cy="2975208"/>
            </a:xfrm>
            <a:prstGeom prst="rightBrace">
              <a:avLst>
                <a:gd name="adj1" fmla="val 8333"/>
                <a:gd name="adj2" fmla="val 49004"/>
              </a:avLst>
            </a:prstGeom>
            <a:ln w="25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 rot="5400000">
              <a:off x="5881470" y="5004750"/>
              <a:ext cx="2118569" cy="6252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</a:rPr>
                <a:t>n buckets</a:t>
              </a:r>
            </a:p>
          </p:txBody>
        </p:sp>
      </p:grpSp>
      <p:cxnSp>
        <p:nvCxnSpPr>
          <p:cNvPr id="14" name="Straight Arrow Connector 13"/>
          <p:cNvCxnSpPr/>
          <p:nvPr/>
        </p:nvCxnSpPr>
        <p:spPr>
          <a:xfrm flipV="1">
            <a:off x="7027410" y="889449"/>
            <a:ext cx="842138" cy="1"/>
          </a:xfrm>
          <a:prstGeom prst="straightConnector1">
            <a:avLst/>
          </a:prstGeom>
          <a:ln w="38100">
            <a:solidFill>
              <a:srgbClr val="7030A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7203826" y="397695"/>
            <a:ext cx="5673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7030A0"/>
                </a:solidFill>
              </a:rPr>
              <a:t>h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21689" y="965390"/>
            <a:ext cx="887203" cy="553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224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274" y="226991"/>
            <a:ext cx="7783830" cy="1151253"/>
          </a:xfrm>
        </p:spPr>
        <p:txBody>
          <a:bodyPr>
            <a:normAutofit/>
          </a:bodyPr>
          <a:lstStyle/>
          <a:p>
            <a:r>
              <a:rPr lang="en-US" sz="4800" dirty="0"/>
              <a:t>Randomness helps</a:t>
            </a:r>
            <a:endParaRPr lang="en-US" sz="3600" dirty="0"/>
          </a:p>
        </p:txBody>
      </p:sp>
      <p:sp>
        <p:nvSpPr>
          <p:cNvPr id="41" name="TextBox 40"/>
          <p:cNvSpPr txBox="1"/>
          <p:nvPr/>
        </p:nvSpPr>
        <p:spPr>
          <a:xfrm>
            <a:off x="594870" y="1847463"/>
            <a:ext cx="631236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Intuitively: The bad guy can’t foil a hash function that he doesn’t yet know.</a:t>
            </a:r>
            <a:endParaRPr lang="en-US" sz="2800" dirty="0">
              <a:solidFill>
                <a:schemeClr val="accent4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45429" y="944955"/>
            <a:ext cx="2089209" cy="2502754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5936" y="3880998"/>
            <a:ext cx="1292167" cy="1695157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2069633" y="3880998"/>
            <a:ext cx="648112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Why not?  What if there’s some strategy that foils a random function with high probability?</a:t>
            </a:r>
            <a:endParaRPr lang="en-US" sz="2800" dirty="0">
              <a:solidFill>
                <a:schemeClr val="accent4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3488789" y="6105378"/>
            <a:ext cx="5453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4"/>
                </a:solidFill>
              </a:rPr>
              <a:t>We’ll need to do some analysis</a:t>
            </a:r>
            <a:r>
              <a:rPr lang="mr-IN" sz="2800" dirty="0">
                <a:solidFill>
                  <a:schemeClr val="accent4"/>
                </a:solidFill>
              </a:rPr>
              <a:t>…</a:t>
            </a:r>
            <a:endParaRPr lang="en-US" sz="2800" dirty="0">
              <a:solidFill>
                <a:schemeClr val="accent4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B2021B-C20A-BC43-BA8C-18C464E792FF}"/>
              </a:ext>
            </a:extLst>
          </p:cNvPr>
          <p:cNvSpPr txBox="1"/>
          <p:nvPr/>
        </p:nvSpPr>
        <p:spPr>
          <a:xfrm>
            <a:off x="6845429" y="3035717"/>
            <a:ext cx="20968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Lucky the Lackadaisical Lemur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6A51A85-9D7F-9A43-8ABA-60C2247327D8}"/>
              </a:ext>
            </a:extLst>
          </p:cNvPr>
          <p:cNvSpPr txBox="1"/>
          <p:nvPr/>
        </p:nvSpPr>
        <p:spPr>
          <a:xfrm>
            <a:off x="46838" y="5660184"/>
            <a:ext cx="20968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Plucky the Pedantic Penguin</a:t>
            </a:r>
          </a:p>
        </p:txBody>
      </p:sp>
    </p:spTree>
    <p:extLst>
      <p:ext uri="{BB962C8B-B14F-4D97-AF65-F5344CB8AC3E}">
        <p14:creationId xmlns:p14="http://schemas.microsoft.com/office/powerpoint/2010/main" val="799804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3" grpId="0"/>
      <p:bldP spid="40" grpId="0"/>
      <p:bldP spid="4" grpId="0"/>
      <p:bldP spid="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783830" cy="1151253"/>
          </a:xfrm>
        </p:spPr>
        <p:txBody>
          <a:bodyPr>
            <a:normAutofit fontScale="90000"/>
          </a:bodyPr>
          <a:lstStyle/>
          <a:p>
            <a:r>
              <a:rPr lang="en-US" sz="6000" dirty="0"/>
              <a:t>What do we want?</a:t>
            </a:r>
            <a:br>
              <a:rPr lang="en-US" sz="6000" dirty="0"/>
            </a:b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48089" y="3244128"/>
            <a:ext cx="464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48089" y="3790025"/>
            <a:ext cx="464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48089" y="4355246"/>
            <a:ext cx="464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48089" y="5473031"/>
            <a:ext cx="464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452556" y="3477395"/>
            <a:ext cx="573206" cy="0"/>
          </a:xfrm>
          <a:prstGeom prst="straightConnector1">
            <a:avLst/>
          </a:prstGeom>
          <a:ln w="3810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3672618" y="5646324"/>
            <a:ext cx="494308" cy="5721"/>
          </a:xfrm>
          <a:prstGeom prst="straightConnector1">
            <a:avLst/>
          </a:prstGeom>
          <a:ln w="3810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1452556" y="4571491"/>
            <a:ext cx="573206" cy="0"/>
          </a:xfrm>
          <a:prstGeom prst="straightConnector1">
            <a:avLst/>
          </a:prstGeom>
          <a:ln w="3810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1452556" y="5663311"/>
            <a:ext cx="573206" cy="0"/>
          </a:xfrm>
          <a:prstGeom prst="straightConnector1">
            <a:avLst/>
          </a:prstGeom>
          <a:ln w="3810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2025762" y="4328282"/>
            <a:ext cx="661821" cy="49687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14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2687583" y="4571491"/>
            <a:ext cx="494308" cy="0"/>
          </a:xfrm>
          <a:prstGeom prst="straightConnector1">
            <a:avLst/>
          </a:prstGeom>
          <a:ln w="3810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2049722" y="3694841"/>
            <a:ext cx="613899" cy="52755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22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049723" y="5432580"/>
            <a:ext cx="609806" cy="48701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92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 rot="5400000">
            <a:off x="782149" y="5051118"/>
            <a:ext cx="578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/>
              <a:t>…</a:t>
            </a:r>
            <a:endParaRPr lang="en-US" dirty="0"/>
          </a:p>
        </p:txBody>
      </p:sp>
      <p:cxnSp>
        <p:nvCxnSpPr>
          <p:cNvPr id="17" name="Straight Arrow Connector 16"/>
          <p:cNvCxnSpPr/>
          <p:nvPr/>
        </p:nvCxnSpPr>
        <p:spPr>
          <a:xfrm flipV="1">
            <a:off x="2687583" y="3988199"/>
            <a:ext cx="501036" cy="14635"/>
          </a:xfrm>
          <a:prstGeom prst="straightConnector1">
            <a:avLst/>
          </a:prstGeom>
          <a:ln w="3810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1476516" y="4002834"/>
            <a:ext cx="573206" cy="0"/>
          </a:xfrm>
          <a:prstGeom prst="straightConnector1">
            <a:avLst/>
          </a:prstGeom>
          <a:ln w="3810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2025762" y="3136753"/>
            <a:ext cx="609806" cy="48701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43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 flipV="1">
            <a:off x="2621155" y="3362944"/>
            <a:ext cx="501036" cy="14635"/>
          </a:xfrm>
          <a:prstGeom prst="straightConnector1">
            <a:avLst/>
          </a:prstGeom>
          <a:ln w="3810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3133158" y="5400017"/>
            <a:ext cx="554787" cy="49356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8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2659529" y="5676088"/>
            <a:ext cx="473629" cy="1320"/>
          </a:xfrm>
          <a:prstGeom prst="straightConnector1">
            <a:avLst/>
          </a:prstGeom>
          <a:ln w="3810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/>
          <p:cNvGrpSpPr/>
          <p:nvPr/>
        </p:nvGrpSpPr>
        <p:grpSpPr>
          <a:xfrm>
            <a:off x="1132334" y="3169062"/>
            <a:ext cx="548043" cy="2760848"/>
            <a:chOff x="5336275" y="3684896"/>
            <a:chExt cx="548043" cy="2866025"/>
          </a:xfrm>
        </p:grpSpPr>
        <p:sp>
          <p:nvSpPr>
            <p:cNvPr id="24" name="Rectangle 23"/>
            <p:cNvSpPr/>
            <p:nvPr/>
          </p:nvSpPr>
          <p:spPr>
            <a:xfrm>
              <a:off x="5336275" y="3684896"/>
              <a:ext cx="545910" cy="573205"/>
            </a:xfrm>
            <a:prstGeom prst="rect">
              <a:avLst/>
            </a:prstGeom>
            <a:noFill/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5336275" y="4258101"/>
              <a:ext cx="545910" cy="573205"/>
            </a:xfrm>
            <a:prstGeom prst="rect">
              <a:avLst/>
            </a:prstGeom>
            <a:noFill/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5337128" y="4831306"/>
              <a:ext cx="545910" cy="573205"/>
            </a:xfrm>
            <a:prstGeom prst="rect">
              <a:avLst/>
            </a:prstGeom>
            <a:noFill/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5338408" y="5404511"/>
              <a:ext cx="545910" cy="573205"/>
            </a:xfrm>
            <a:prstGeom prst="rect">
              <a:avLst/>
            </a:prstGeom>
            <a:noFill/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5337128" y="5977716"/>
              <a:ext cx="545910" cy="573205"/>
            </a:xfrm>
            <a:prstGeom prst="rect">
              <a:avLst/>
            </a:prstGeom>
            <a:noFill/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9" name="Straight Arrow Connector 28"/>
          <p:cNvCxnSpPr/>
          <p:nvPr/>
        </p:nvCxnSpPr>
        <p:spPr>
          <a:xfrm flipV="1">
            <a:off x="3728079" y="4560950"/>
            <a:ext cx="494308" cy="5721"/>
          </a:xfrm>
          <a:prstGeom prst="straightConnector1">
            <a:avLst/>
          </a:prstGeom>
          <a:ln w="3810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3188619" y="4314643"/>
            <a:ext cx="554787" cy="49356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>
                <a:solidFill>
                  <a:schemeClr val="tx1"/>
                </a:solidFill>
              </a:rPr>
              <a:t>7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1" name="Straight Arrow Connector 30"/>
          <p:cNvCxnSpPr/>
          <p:nvPr/>
        </p:nvCxnSpPr>
        <p:spPr>
          <a:xfrm flipV="1">
            <a:off x="4783902" y="4575018"/>
            <a:ext cx="494308" cy="5721"/>
          </a:xfrm>
          <a:prstGeom prst="straightConnector1">
            <a:avLst/>
          </a:prstGeom>
          <a:ln w="3810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4244442" y="4328711"/>
            <a:ext cx="554787" cy="49356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err="1">
                <a:solidFill>
                  <a:schemeClr val="tx1"/>
                </a:solidFill>
              </a:rPr>
              <a:t>u</a:t>
            </a:r>
            <a:r>
              <a:rPr lang="en-US" sz="3200" baseline="-25000" dirty="0" err="1">
                <a:solidFill>
                  <a:schemeClr val="tx1"/>
                </a:solidFill>
              </a:rPr>
              <a:t>i</a:t>
            </a:r>
            <a:endParaRPr lang="en-US" sz="3200" dirty="0">
              <a:solidFill>
                <a:schemeClr val="tx1"/>
              </a:solidFill>
            </a:endParaRPr>
          </a:p>
        </p:txBody>
      </p:sp>
      <p:cxnSp>
        <p:nvCxnSpPr>
          <p:cNvPr id="33" name="Straight Arrow Connector 32"/>
          <p:cNvCxnSpPr/>
          <p:nvPr/>
        </p:nvCxnSpPr>
        <p:spPr>
          <a:xfrm flipV="1">
            <a:off x="5839821" y="4575018"/>
            <a:ext cx="494308" cy="5721"/>
          </a:xfrm>
          <a:prstGeom prst="straightConnector1">
            <a:avLst/>
          </a:prstGeom>
          <a:ln w="3810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5300361" y="4328711"/>
            <a:ext cx="615266" cy="49356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>
                <a:solidFill>
                  <a:schemeClr val="tx1"/>
                </a:solidFill>
              </a:rPr>
              <a:t>32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6" name="Straight Arrow Connector 35"/>
          <p:cNvCxnSpPr/>
          <p:nvPr/>
        </p:nvCxnSpPr>
        <p:spPr>
          <a:xfrm flipV="1">
            <a:off x="6934068" y="4575018"/>
            <a:ext cx="494308" cy="5721"/>
          </a:xfrm>
          <a:prstGeom prst="straightConnector1">
            <a:avLst/>
          </a:prstGeom>
          <a:ln w="3810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>
            <a:off x="6394608" y="4328711"/>
            <a:ext cx="554787" cy="49356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5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8" name="Straight Arrow Connector 37"/>
          <p:cNvCxnSpPr/>
          <p:nvPr/>
        </p:nvCxnSpPr>
        <p:spPr>
          <a:xfrm flipV="1">
            <a:off x="8028315" y="4560950"/>
            <a:ext cx="494308" cy="5721"/>
          </a:xfrm>
          <a:prstGeom prst="straightConnector1">
            <a:avLst/>
          </a:prstGeom>
          <a:ln w="3810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/>
          <p:cNvSpPr/>
          <p:nvPr/>
        </p:nvSpPr>
        <p:spPr>
          <a:xfrm>
            <a:off x="7488855" y="4314643"/>
            <a:ext cx="672520" cy="49356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>
                <a:solidFill>
                  <a:schemeClr val="tx1"/>
                </a:solidFill>
              </a:rPr>
              <a:t>15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848089" y="1228485"/>
            <a:ext cx="767453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It’s </a:t>
            </a:r>
            <a:r>
              <a:rPr lang="en-US" sz="3200" b="1" dirty="0"/>
              <a:t>bad</a:t>
            </a:r>
            <a:r>
              <a:rPr lang="en-US" sz="3200" dirty="0"/>
              <a:t> if lots of items land in </a:t>
            </a:r>
            <a:r>
              <a:rPr lang="en-US" sz="3200" dirty="0" err="1"/>
              <a:t>u</a:t>
            </a:r>
            <a:r>
              <a:rPr lang="en-US" sz="3200" baseline="-25000" dirty="0" err="1"/>
              <a:t>i</a:t>
            </a:r>
            <a:r>
              <a:rPr lang="en-US" sz="3200" dirty="0" err="1"/>
              <a:t>’s</a:t>
            </a:r>
            <a:r>
              <a:rPr lang="en-US" sz="3200" dirty="0"/>
              <a:t> bucket.</a:t>
            </a:r>
          </a:p>
          <a:p>
            <a:r>
              <a:rPr lang="en-US" sz="3200" dirty="0"/>
              <a:t>So we want </a:t>
            </a:r>
            <a:r>
              <a:rPr lang="en-US" sz="3200" b="1" dirty="0"/>
              <a:t>not that</a:t>
            </a:r>
            <a:r>
              <a:rPr lang="en-US" sz="3200" dirty="0"/>
              <a:t>. </a:t>
            </a: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1530" y="3016423"/>
            <a:ext cx="3077756" cy="3046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3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7836" y="197052"/>
            <a:ext cx="7783830" cy="968698"/>
          </a:xfrm>
        </p:spPr>
        <p:txBody>
          <a:bodyPr>
            <a:normAutofit/>
          </a:bodyPr>
          <a:lstStyle/>
          <a:p>
            <a:r>
              <a:rPr lang="en-US" dirty="0"/>
              <a:t>More precisely</a:t>
            </a:r>
          </a:p>
        </p:txBody>
      </p:sp>
      <p:grpSp>
        <p:nvGrpSpPr>
          <p:cNvPr id="41" name="Group 40"/>
          <p:cNvGrpSpPr/>
          <p:nvPr/>
        </p:nvGrpSpPr>
        <p:grpSpPr>
          <a:xfrm>
            <a:off x="0" y="4536025"/>
            <a:ext cx="2525699" cy="2204854"/>
            <a:chOff x="5616051" y="3726689"/>
            <a:chExt cx="3374298" cy="2793157"/>
          </a:xfrm>
        </p:grpSpPr>
        <p:sp>
          <p:nvSpPr>
            <p:cNvPr id="4" name="TextBox 3"/>
            <p:cNvSpPr txBox="1"/>
            <p:nvPr/>
          </p:nvSpPr>
          <p:spPr>
            <a:xfrm>
              <a:off x="5616051" y="3834064"/>
              <a:ext cx="464024" cy="3898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1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5616051" y="4379961"/>
              <a:ext cx="464024" cy="3898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2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616051" y="4945181"/>
              <a:ext cx="464024" cy="3898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3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616051" y="6062967"/>
              <a:ext cx="464024" cy="3898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n</a:t>
              </a:r>
            </a:p>
          </p:txBody>
        </p:sp>
        <p:cxnSp>
          <p:nvCxnSpPr>
            <p:cNvPr id="8" name="Straight Arrow Connector 7"/>
            <p:cNvCxnSpPr/>
            <p:nvPr/>
          </p:nvCxnSpPr>
          <p:spPr>
            <a:xfrm>
              <a:off x="6220518" y="4067331"/>
              <a:ext cx="573206" cy="0"/>
            </a:xfrm>
            <a:prstGeom prst="straightConnector1">
              <a:avLst/>
            </a:prstGeom>
            <a:ln w="38100"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 flipV="1">
              <a:off x="8440580" y="6236260"/>
              <a:ext cx="494308" cy="5721"/>
            </a:xfrm>
            <a:prstGeom prst="straightConnector1">
              <a:avLst/>
            </a:prstGeom>
            <a:ln w="38100"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/>
            <p:nvPr/>
          </p:nvCxnSpPr>
          <p:spPr>
            <a:xfrm>
              <a:off x="6220518" y="5161427"/>
              <a:ext cx="573206" cy="0"/>
            </a:xfrm>
            <a:prstGeom prst="straightConnector1">
              <a:avLst/>
            </a:prstGeom>
            <a:ln w="38100"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>
              <a:off x="6220518" y="6253247"/>
              <a:ext cx="573206" cy="0"/>
            </a:xfrm>
            <a:prstGeom prst="straightConnector1">
              <a:avLst/>
            </a:prstGeom>
            <a:ln w="38100"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11"/>
            <p:cNvSpPr/>
            <p:nvPr/>
          </p:nvSpPr>
          <p:spPr>
            <a:xfrm>
              <a:off x="6793724" y="4918218"/>
              <a:ext cx="661821" cy="49687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14</a:t>
              </a:r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>
              <a:off x="7455545" y="5161427"/>
              <a:ext cx="494308" cy="0"/>
            </a:xfrm>
            <a:prstGeom prst="straightConnector1">
              <a:avLst/>
            </a:prstGeom>
            <a:ln w="38100"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/>
            <p:cNvSpPr/>
            <p:nvPr/>
          </p:nvSpPr>
          <p:spPr>
            <a:xfrm>
              <a:off x="6817684" y="4284777"/>
              <a:ext cx="613899" cy="52755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22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6817685" y="6022516"/>
              <a:ext cx="609806" cy="48701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92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 rot="5400000">
              <a:off x="5550111" y="5620127"/>
              <a:ext cx="578321" cy="4111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mr-IN" sz="1400"/>
                <a:t>…</a:t>
              </a:r>
              <a:endParaRPr lang="en-US" sz="1400" dirty="0"/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 flipV="1">
              <a:off x="7455545" y="4578135"/>
              <a:ext cx="501036" cy="14635"/>
            </a:xfrm>
            <a:prstGeom prst="straightConnector1">
              <a:avLst/>
            </a:prstGeom>
            <a:ln w="38100"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>
              <a:off x="6244478" y="4592770"/>
              <a:ext cx="573206" cy="0"/>
            </a:xfrm>
            <a:prstGeom prst="straightConnector1">
              <a:avLst/>
            </a:prstGeom>
            <a:ln w="38100"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/>
            <p:cNvSpPr/>
            <p:nvPr/>
          </p:nvSpPr>
          <p:spPr>
            <a:xfrm>
              <a:off x="6793724" y="3726689"/>
              <a:ext cx="609806" cy="48701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43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 flipV="1">
              <a:off x="7389117" y="3952880"/>
              <a:ext cx="501036" cy="14635"/>
            </a:xfrm>
            <a:prstGeom prst="straightConnector1">
              <a:avLst/>
            </a:prstGeom>
            <a:ln w="38100"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0"/>
            <p:cNvSpPr/>
            <p:nvPr/>
          </p:nvSpPr>
          <p:spPr>
            <a:xfrm>
              <a:off x="7901120" y="5989953"/>
              <a:ext cx="554787" cy="493568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8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cxnSp>
          <p:nvCxnSpPr>
            <p:cNvPr id="22" name="Straight Arrow Connector 21"/>
            <p:cNvCxnSpPr/>
            <p:nvPr/>
          </p:nvCxnSpPr>
          <p:spPr>
            <a:xfrm>
              <a:off x="7427491" y="6266024"/>
              <a:ext cx="473629" cy="1320"/>
            </a:xfrm>
            <a:prstGeom prst="straightConnector1">
              <a:avLst/>
            </a:prstGeom>
            <a:ln w="38100"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" name="Group 22"/>
            <p:cNvGrpSpPr/>
            <p:nvPr/>
          </p:nvGrpSpPr>
          <p:grpSpPr>
            <a:xfrm>
              <a:off x="5900296" y="3758998"/>
              <a:ext cx="548043" cy="2760848"/>
              <a:chOff x="5336275" y="3684896"/>
              <a:chExt cx="548043" cy="2866025"/>
            </a:xfrm>
          </p:grpSpPr>
          <p:sp>
            <p:nvSpPr>
              <p:cNvPr id="24" name="Rectangle 23"/>
              <p:cNvSpPr/>
              <p:nvPr/>
            </p:nvSpPr>
            <p:spPr>
              <a:xfrm>
                <a:off x="5336275" y="3684896"/>
                <a:ext cx="545910" cy="573205"/>
              </a:xfrm>
              <a:prstGeom prst="rect">
                <a:avLst/>
              </a:prstGeom>
              <a:noFill/>
              <a:ln w="3810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5336275" y="4258101"/>
                <a:ext cx="545910" cy="573205"/>
              </a:xfrm>
              <a:prstGeom prst="rect">
                <a:avLst/>
              </a:prstGeom>
              <a:noFill/>
              <a:ln w="3810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5337128" y="4831306"/>
                <a:ext cx="545910" cy="573205"/>
              </a:xfrm>
              <a:prstGeom prst="rect">
                <a:avLst/>
              </a:prstGeom>
              <a:noFill/>
              <a:ln w="3810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5338408" y="5404511"/>
                <a:ext cx="545910" cy="573205"/>
              </a:xfrm>
              <a:prstGeom prst="rect">
                <a:avLst/>
              </a:prstGeom>
              <a:noFill/>
              <a:ln w="3810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5337128" y="5977716"/>
                <a:ext cx="545910" cy="573205"/>
              </a:xfrm>
              <a:prstGeom prst="rect">
                <a:avLst/>
              </a:prstGeom>
              <a:noFill/>
              <a:ln w="3810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</p:grpSp>
        <p:cxnSp>
          <p:nvCxnSpPr>
            <p:cNvPr id="31" name="Straight Arrow Connector 30"/>
            <p:cNvCxnSpPr/>
            <p:nvPr/>
          </p:nvCxnSpPr>
          <p:spPr>
            <a:xfrm flipV="1">
              <a:off x="8496041" y="5164955"/>
              <a:ext cx="494308" cy="5721"/>
            </a:xfrm>
            <a:prstGeom prst="straightConnector1">
              <a:avLst/>
            </a:prstGeom>
            <a:ln w="38100"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Rectangle 31"/>
                <p:cNvSpPr/>
                <p:nvPr/>
              </p:nvSpPr>
              <p:spPr>
                <a:xfrm>
                  <a:off x="7956581" y="4918218"/>
                  <a:ext cx="554787" cy="493997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50800">
                  <a:solidFill>
                    <a:schemeClr val="accent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2" name="Rectangle 3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56581" y="4918218"/>
                  <a:ext cx="554787" cy="493997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50800">
                  <a:solidFill>
                    <a:schemeClr val="accent4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865500" y="1353258"/>
                <a:ext cx="8278500" cy="35583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charset="0"/>
                  <a:buChar char="•"/>
                </a:pPr>
                <a:r>
                  <a:rPr lang="en-US" sz="2800" dirty="0"/>
                  <a:t>We want:</a:t>
                </a:r>
              </a:p>
              <a:p>
                <a:pPr marL="742950" lvl="1" indent="-285750">
                  <a:buFont typeface="Arial" charset="0"/>
                  <a:buChar char="•"/>
                </a:pPr>
                <a:r>
                  <a:rPr lang="en-US" sz="2800" dirty="0">
                    <a:solidFill>
                      <a:schemeClr val="accent4"/>
                    </a:solidFill>
                  </a:rPr>
                  <a:t>For all ways a bad guy could choose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1,</m:t>
                        </m:r>
                      </m:sub>
                    </m:sSub>
                    <m:sSub>
                      <m:sSubPr>
                        <m:ctrlPr>
                          <a:rPr lang="en-US" sz="28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800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n-US" sz="28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800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sz="2800" dirty="0">
                    <a:solidFill>
                      <a:schemeClr val="accent4"/>
                    </a:solidFill>
                  </a:rPr>
                  <a:t> to put into the hash table, and for all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800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sz="28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1, …, </m:t>
                        </m:r>
                        <m:r>
                          <a:rPr lang="en-US" sz="28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800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endParaRPr lang="en-US" sz="2800" dirty="0">
                  <a:solidFill>
                    <a:schemeClr val="accent4"/>
                  </a:solidFill>
                </a:endParaRPr>
              </a:p>
              <a:p>
                <a:pPr lvl="1" algn="ctr"/>
                <a:r>
                  <a:rPr lang="en-US" sz="2800" dirty="0">
                    <a:solidFill>
                      <a:schemeClr val="accent4"/>
                    </a:solidFill>
                  </a:rPr>
                  <a:t>E[ number of items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800" b="0" i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2800" dirty="0">
                    <a:solidFill>
                      <a:schemeClr val="accent4"/>
                    </a:solidFill>
                  </a:rPr>
                  <a:t>s bucket ]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≤</m:t>
                    </m:r>
                  </m:oMath>
                </a14:m>
                <a:r>
                  <a:rPr lang="en-US" sz="2800" dirty="0">
                    <a:solidFill>
                      <a:schemeClr val="accent4"/>
                    </a:solidFill>
                  </a:rPr>
                  <a:t> 2.</a:t>
                </a: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2800" dirty="0"/>
                  <a:t>If that were the case: </a:t>
                </a:r>
              </a:p>
              <a:p>
                <a:pPr marL="742950" lvl="1" indent="-285750">
                  <a:buFont typeface="Arial" charset="0"/>
                  <a:buChar char="•"/>
                </a:pPr>
                <a:r>
                  <a:rPr lang="en-US" sz="2800" dirty="0">
                    <a:solidFill>
                      <a:schemeClr val="accent4"/>
                    </a:solidFill>
                  </a:rPr>
                  <a:t>For each INSERT/DELETE/SEARCH operation involving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chemeClr val="accent4"/>
                    </a:solidFill>
                  </a:rPr>
                  <a:t>, </a:t>
                </a:r>
              </a:p>
              <a:p>
                <a:pPr lvl="1" algn="ctr"/>
                <a:r>
                  <a:rPr lang="en-US" sz="2800" dirty="0">
                    <a:solidFill>
                      <a:schemeClr val="accent4"/>
                    </a:solidFill>
                  </a:rPr>
                  <a:t>E[ time of operation ] = O(1)</a:t>
                </a:r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500" y="1353258"/>
                <a:ext cx="8278500" cy="3558346"/>
              </a:xfrm>
              <a:prstGeom prst="rect">
                <a:avLst/>
              </a:prstGeom>
              <a:blipFill>
                <a:blip r:embed="rId4"/>
                <a:stretch>
                  <a:fillRect l="-1225" t="-1779" r="-766" b="-35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/>
          <p:cNvSpPr txBox="1"/>
          <p:nvPr/>
        </p:nvSpPr>
        <p:spPr>
          <a:xfrm>
            <a:off x="6334003" y="90939"/>
            <a:ext cx="25884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CF6E6C"/>
                </a:solidFill>
              </a:rPr>
              <a:t>We could replace “2” here with any constant; it would still be good.  But “2” will be convenient. 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065C4F6-C01F-D94C-84CD-2D19A12159CA}"/>
              </a:ext>
            </a:extLst>
          </p:cNvPr>
          <p:cNvSpPr txBox="1"/>
          <p:nvPr/>
        </p:nvSpPr>
        <p:spPr>
          <a:xfrm>
            <a:off x="5910136" y="5681875"/>
            <a:ext cx="25884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CF6E6C"/>
                </a:solidFill>
              </a:rPr>
              <a:t>This is what we wanted at the beginning of lecture!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3D761F8D-4DB2-314D-B348-E7A0B92E60D6}"/>
              </a:ext>
            </a:extLst>
          </p:cNvPr>
          <p:cNvCxnSpPr>
            <a:cxnSpLocks/>
            <a:stCxn id="36" idx="0"/>
          </p:cNvCxnSpPr>
          <p:nvPr/>
        </p:nvCxnSpPr>
        <p:spPr>
          <a:xfrm flipH="1" flipV="1">
            <a:off x="6553200" y="4804921"/>
            <a:ext cx="651164" cy="876954"/>
          </a:xfrm>
          <a:prstGeom prst="straightConnector1">
            <a:avLst/>
          </a:prstGeom>
          <a:ln>
            <a:solidFill>
              <a:srgbClr val="CF6E6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Freeform 43">
            <a:extLst>
              <a:ext uri="{FF2B5EF4-FFF2-40B4-BE49-F238E27FC236}">
                <a16:creationId xmlns:a16="http://schemas.microsoft.com/office/drawing/2014/main" id="{56DA2468-09DD-134F-A2A3-42521BBE1552}"/>
              </a:ext>
            </a:extLst>
          </p:cNvPr>
          <p:cNvSpPr/>
          <p:nvPr/>
        </p:nvSpPr>
        <p:spPr>
          <a:xfrm>
            <a:off x="8032489" y="1276350"/>
            <a:ext cx="1064668" cy="1657350"/>
          </a:xfrm>
          <a:custGeom>
            <a:avLst/>
            <a:gdLst>
              <a:gd name="connsiteX0" fmla="*/ 25661 w 1064668"/>
              <a:gd name="connsiteY0" fmla="*/ 0 h 1657350"/>
              <a:gd name="connsiteX1" fmla="*/ 101861 w 1064668"/>
              <a:gd name="connsiteY1" fmla="*/ 361950 h 1657350"/>
              <a:gd name="connsiteX2" fmla="*/ 844811 w 1064668"/>
              <a:gd name="connsiteY2" fmla="*/ 571500 h 1657350"/>
              <a:gd name="connsiteX3" fmla="*/ 1016261 w 1064668"/>
              <a:gd name="connsiteY3" fmla="*/ 1409700 h 1657350"/>
              <a:gd name="connsiteX4" fmla="*/ 82811 w 1064668"/>
              <a:gd name="connsiteY4" fmla="*/ 1657350 h 1657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64668" h="1657350">
                <a:moveTo>
                  <a:pt x="25661" y="0"/>
                </a:moveTo>
                <a:cubicBezTo>
                  <a:pt x="-4502" y="133350"/>
                  <a:pt x="-34664" y="266700"/>
                  <a:pt x="101861" y="361950"/>
                </a:cubicBezTo>
                <a:cubicBezTo>
                  <a:pt x="238386" y="457200"/>
                  <a:pt x="692411" y="396875"/>
                  <a:pt x="844811" y="571500"/>
                </a:cubicBezTo>
                <a:cubicBezTo>
                  <a:pt x="997211" y="746125"/>
                  <a:pt x="1143261" y="1228725"/>
                  <a:pt x="1016261" y="1409700"/>
                </a:cubicBezTo>
                <a:cubicBezTo>
                  <a:pt x="889261" y="1590675"/>
                  <a:pt x="486036" y="1624012"/>
                  <a:pt x="82811" y="1657350"/>
                </a:cubicBezTo>
              </a:path>
            </a:pathLst>
          </a:custGeom>
          <a:noFill/>
          <a:ln>
            <a:solidFill>
              <a:srgbClr val="CF6E6C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01A7D773-0BB4-CE49-8830-438719249937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77842" y="5208137"/>
            <a:ext cx="1173807" cy="159875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468DC42-F68E-4740-9625-FEAFA3D1B2D1}"/>
                  </a:ext>
                </a:extLst>
              </p:cNvPr>
              <p:cNvSpPr txBox="1"/>
              <p:nvPr/>
            </p:nvSpPr>
            <p:spPr>
              <a:xfrm>
                <a:off x="2562058" y="4906622"/>
                <a:ext cx="2603715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Note that the expected size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’s linked list is not the same as the expected {maximum size of linked lists}. What is the latter?</a:t>
                </a: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468DC42-F68E-4740-9625-FEAFA3D1B2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2058" y="4906622"/>
                <a:ext cx="2603715" cy="1754326"/>
              </a:xfrm>
              <a:prstGeom prst="rect">
                <a:avLst/>
              </a:prstGeom>
              <a:blipFill>
                <a:blip r:embed="rId6"/>
                <a:stretch>
                  <a:fillRect l="-1942" t="-1439" b="-50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86091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uiExpand="1" build="p"/>
      <p:bldP spid="3" grpId="0"/>
      <p:bldP spid="36" grpId="0"/>
      <p:bldP spid="44" grpId="0" animBg="1"/>
      <p:bldP spid="3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7836" y="186107"/>
            <a:ext cx="7783830" cy="968698"/>
          </a:xfrm>
        </p:spPr>
        <p:txBody>
          <a:bodyPr>
            <a:normAutofit/>
          </a:bodyPr>
          <a:lstStyle/>
          <a:p>
            <a:r>
              <a:rPr lang="en-US" dirty="0"/>
              <a:t>So we want: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667836" y="1454797"/>
                <a:ext cx="8328697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charset="0"/>
                  <a:buChar char="•"/>
                </a:pPr>
                <a:r>
                  <a:rPr lang="en-US" sz="2800" dirty="0"/>
                  <a:t>For all </a:t>
                </a:r>
                <a:r>
                  <a:rPr lang="en-US" sz="2800" dirty="0" err="1"/>
                  <a:t>i</a:t>
                </a:r>
                <a:r>
                  <a:rPr lang="en-US" sz="2800" dirty="0"/>
                  <a:t>=1, </a:t>
                </a:r>
                <a:r>
                  <a:rPr lang="mr-IN" sz="2800" dirty="0"/>
                  <a:t>…</a:t>
                </a:r>
                <a:r>
                  <a:rPr lang="en-US" sz="2800" dirty="0"/>
                  <a:t>, n, </a:t>
                </a:r>
              </a:p>
              <a:p>
                <a:pPr algn="ctr"/>
                <a:r>
                  <a:rPr lang="en-US" sz="3600" dirty="0">
                    <a:solidFill>
                      <a:schemeClr val="tx1"/>
                    </a:solidFill>
                  </a:rPr>
                  <a:t>E[ number of items in </a:t>
                </a:r>
                <a:r>
                  <a:rPr lang="en-US" sz="3600" dirty="0" err="1">
                    <a:solidFill>
                      <a:schemeClr val="tx1"/>
                    </a:solidFill>
                  </a:rPr>
                  <a:t>u</a:t>
                </a:r>
                <a:r>
                  <a:rPr lang="en-US" sz="3600" baseline="-25000" dirty="0" err="1">
                    <a:solidFill>
                      <a:schemeClr val="tx1"/>
                    </a:solidFill>
                  </a:rPr>
                  <a:t>i</a:t>
                </a:r>
                <a:r>
                  <a:rPr lang="en-US" sz="3600" dirty="0" err="1"/>
                  <a:t>’</a:t>
                </a:r>
                <a:r>
                  <a:rPr lang="en-US" sz="3600" dirty="0" err="1">
                    <a:solidFill>
                      <a:schemeClr val="tx1"/>
                    </a:solidFill>
                  </a:rPr>
                  <a:t>s</a:t>
                </a:r>
                <a:r>
                  <a:rPr lang="en-US" sz="3600" dirty="0">
                    <a:solidFill>
                      <a:schemeClr val="tx1"/>
                    </a:solidFill>
                  </a:rPr>
                  <a:t> bucket ]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≤</m:t>
                    </m:r>
                  </m:oMath>
                </a14:m>
                <a:r>
                  <a:rPr lang="en-US" sz="3600" dirty="0">
                    <a:solidFill>
                      <a:schemeClr val="tx1"/>
                    </a:solidFill>
                  </a:rPr>
                  <a:t> 2.</a:t>
                </a:r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836" y="1454797"/>
                <a:ext cx="8328697" cy="1077218"/>
              </a:xfrm>
              <a:prstGeom prst="rect">
                <a:avLst/>
              </a:prstGeom>
              <a:blipFill>
                <a:blip r:embed="rId2"/>
                <a:stretch>
                  <a:fillRect l="-1220" t="-5882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604775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45701" y="-232141"/>
            <a:ext cx="7886700" cy="1027576"/>
          </a:xfrm>
        </p:spPr>
        <p:txBody>
          <a:bodyPr/>
          <a:lstStyle/>
          <a:p>
            <a:r>
              <a:rPr lang="en-US" dirty="0"/>
              <a:t>Aside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 txBox="1">
                <a:spLocks noGrp="1"/>
              </p:cNvSpPr>
              <p:nvPr>
                <p:ph idx="1"/>
              </p:nvPr>
            </p:nvSpPr>
            <p:spPr>
              <a:xfrm>
                <a:off x="678216" y="1739042"/>
                <a:ext cx="7886700" cy="9961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charset="0"/>
                  <a:buChar char="•"/>
                </a:pPr>
                <a:r>
                  <a:rPr lang="en-US" sz="2400" dirty="0"/>
                  <a:t>For all </a:t>
                </a:r>
                <a:r>
                  <a:rPr lang="en-US" sz="2400" dirty="0" err="1"/>
                  <a:t>i</a:t>
                </a:r>
                <a:r>
                  <a:rPr lang="en-US" sz="2400" dirty="0"/>
                  <a:t>=1,</a:t>
                </a:r>
                <a:r>
                  <a:rPr lang="mr-IN" sz="2400" dirty="0"/>
                  <a:t>…</a:t>
                </a:r>
                <a:r>
                  <a:rPr lang="en-US" sz="2400" dirty="0"/>
                  <a:t>,n:</a:t>
                </a:r>
              </a:p>
              <a:p>
                <a:pPr marL="0" indent="0" algn="ctr">
                  <a:buNone/>
                </a:pPr>
                <a:r>
                  <a:rPr lang="en-US" sz="3200" dirty="0">
                    <a:solidFill>
                      <a:schemeClr val="tx1"/>
                    </a:solidFill>
                  </a:rPr>
                  <a:t>E[ number of items in bucket </a:t>
                </a:r>
                <a:r>
                  <a:rPr lang="en-US" sz="3200" dirty="0" err="1">
                    <a:solidFill>
                      <a:schemeClr val="tx1"/>
                    </a:solidFill>
                  </a:rPr>
                  <a:t>i</a:t>
                </a:r>
                <a:r>
                  <a:rPr lang="en-US" sz="3200" dirty="0">
                    <a:solidFill>
                      <a:schemeClr val="tx1"/>
                    </a:solidFill>
                  </a:rPr>
                  <a:t> ]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chemeClr val="tx1"/>
                        </a:solidFill>
                        <a:latin typeface="Cambria Math" charset="0"/>
                      </a:rPr>
                      <m:t>≤</m:t>
                    </m:r>
                  </m:oMath>
                </a14:m>
                <a:r>
                  <a:rPr lang="en-US" sz="3200" dirty="0">
                    <a:solidFill>
                      <a:schemeClr val="tx1"/>
                    </a:solidFill>
                  </a:rPr>
                  <a:t> 2</a:t>
                </a:r>
                <a:endParaRPr lang="en-US" sz="3200" dirty="0">
                  <a:solidFill>
                    <a:srgbClr val="CF6E6C"/>
                  </a:solidFill>
                </a:endParaRPr>
              </a:p>
            </p:txBody>
          </p:sp>
        </mc:Choice>
        <mc:Fallback xmlns="">
          <p:sp>
            <p:nvSpPr>
              <p:cNvPr id="5" name="Content Placeholder 4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8216" y="1739042"/>
                <a:ext cx="7886700" cy="996170"/>
              </a:xfrm>
              <a:prstGeom prst="rect">
                <a:avLst/>
              </a:prstGeom>
              <a:blipFill>
                <a:blip r:embed="rId2"/>
                <a:stretch>
                  <a:fillRect l="-804" t="-6329" b="-177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379700" y="3256447"/>
            <a:ext cx="406406" cy="333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79700" y="3749861"/>
            <a:ext cx="406406" cy="333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79700" y="4260741"/>
            <a:ext cx="406406" cy="333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79700" y="5271062"/>
            <a:ext cx="406406" cy="333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909110" y="3467287"/>
            <a:ext cx="502031" cy="0"/>
          </a:xfrm>
          <a:prstGeom prst="straightConnector1">
            <a:avLst/>
          </a:prstGeom>
          <a:ln w="3810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5778837" y="3336937"/>
            <a:ext cx="432929" cy="5171"/>
          </a:xfrm>
          <a:prstGeom prst="straightConnector1">
            <a:avLst/>
          </a:prstGeom>
          <a:ln w="3810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909110" y="4456196"/>
            <a:ext cx="502031" cy="0"/>
          </a:xfrm>
          <a:prstGeom prst="straightConnector1">
            <a:avLst/>
          </a:prstGeom>
          <a:ln w="3810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909110" y="5443048"/>
            <a:ext cx="502031" cy="0"/>
          </a:xfrm>
          <a:prstGeom prst="straightConnector1">
            <a:avLst/>
          </a:prstGeom>
          <a:ln w="3810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2347407" y="3153792"/>
            <a:ext cx="579642" cy="4491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14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2927050" y="3373618"/>
            <a:ext cx="432929" cy="0"/>
          </a:xfrm>
          <a:prstGeom prst="straightConnector1">
            <a:avLst/>
          </a:prstGeom>
          <a:ln w="3810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3359978" y="3125422"/>
            <a:ext cx="537671" cy="47683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22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4357458" y="3143743"/>
            <a:ext cx="534086" cy="44019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92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 rot="5400000">
            <a:off x="313843" y="4894888"/>
            <a:ext cx="522720" cy="3234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/>
              <a:t>…</a:t>
            </a:r>
            <a:endParaRPr lang="en-US" dirty="0"/>
          </a:p>
        </p:txBody>
      </p:sp>
      <p:cxnSp>
        <p:nvCxnSpPr>
          <p:cNvPr id="20" name="Straight Arrow Connector 19"/>
          <p:cNvCxnSpPr/>
          <p:nvPr/>
        </p:nvCxnSpPr>
        <p:spPr>
          <a:xfrm flipV="1">
            <a:off x="3918636" y="3390576"/>
            <a:ext cx="438822" cy="13228"/>
          </a:xfrm>
          <a:prstGeom prst="straightConnector1">
            <a:avLst/>
          </a:prstGeom>
          <a:ln w="3810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930095" y="3942210"/>
            <a:ext cx="502031" cy="0"/>
          </a:xfrm>
          <a:prstGeom prst="straightConnector1">
            <a:avLst/>
          </a:prstGeom>
          <a:ln w="3810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1411140" y="3159395"/>
            <a:ext cx="534086" cy="44019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43</a:t>
            </a: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23" name="Straight Arrow Connector 22"/>
          <p:cNvCxnSpPr/>
          <p:nvPr/>
        </p:nvCxnSpPr>
        <p:spPr>
          <a:xfrm flipV="1">
            <a:off x="1932603" y="3363840"/>
            <a:ext cx="438822" cy="13228"/>
          </a:xfrm>
          <a:prstGeom prst="straightConnector1">
            <a:avLst/>
          </a:prstGeom>
          <a:ln w="3810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5306362" y="3114310"/>
            <a:ext cx="485899" cy="44611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8</a:t>
            </a: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25" name="Straight Arrow Connector 24"/>
          <p:cNvCxnSpPr/>
          <p:nvPr/>
        </p:nvCxnSpPr>
        <p:spPr>
          <a:xfrm>
            <a:off x="4891544" y="3363840"/>
            <a:ext cx="414818" cy="1193"/>
          </a:xfrm>
          <a:prstGeom prst="straightConnector1">
            <a:avLst/>
          </a:prstGeom>
          <a:ln w="3810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/>
          <p:cNvGrpSpPr/>
          <p:nvPr/>
        </p:nvGrpSpPr>
        <p:grpSpPr>
          <a:xfrm>
            <a:off x="628650" y="3188598"/>
            <a:ext cx="479992" cy="2495418"/>
            <a:chOff x="5336275" y="3684896"/>
            <a:chExt cx="548043" cy="2866025"/>
          </a:xfrm>
        </p:grpSpPr>
        <p:sp>
          <p:nvSpPr>
            <p:cNvPr id="29" name="Rectangle 28"/>
            <p:cNvSpPr/>
            <p:nvPr/>
          </p:nvSpPr>
          <p:spPr>
            <a:xfrm>
              <a:off x="5336275" y="3684896"/>
              <a:ext cx="545910" cy="573205"/>
            </a:xfrm>
            <a:prstGeom prst="rect">
              <a:avLst/>
            </a:prstGeom>
            <a:noFill/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5336275" y="4258101"/>
              <a:ext cx="545910" cy="573205"/>
            </a:xfrm>
            <a:prstGeom prst="rect">
              <a:avLst/>
            </a:prstGeom>
            <a:noFill/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5337128" y="4831306"/>
              <a:ext cx="545910" cy="573205"/>
            </a:xfrm>
            <a:prstGeom prst="rect">
              <a:avLst/>
            </a:prstGeom>
            <a:noFill/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5338408" y="5404511"/>
              <a:ext cx="545910" cy="573205"/>
            </a:xfrm>
            <a:prstGeom prst="rect">
              <a:avLst/>
            </a:prstGeom>
            <a:noFill/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5337128" y="5977716"/>
              <a:ext cx="545910" cy="573205"/>
            </a:xfrm>
            <a:prstGeom prst="rect">
              <a:avLst/>
            </a:prstGeom>
            <a:noFill/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5886089" y="3581322"/>
            <a:ext cx="20679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this happens with probability 1/n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02916" y="2637052"/>
            <a:ext cx="19099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Suppose that: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628566" y="4113054"/>
            <a:ext cx="406406" cy="333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628566" y="4606468"/>
            <a:ext cx="406406" cy="333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1628566" y="5117348"/>
            <a:ext cx="406406" cy="333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1628566" y="6127669"/>
            <a:ext cx="406406" cy="333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</a:t>
            </a:r>
          </a:p>
        </p:txBody>
      </p:sp>
      <p:cxnSp>
        <p:nvCxnSpPr>
          <p:cNvPr id="41" name="Straight Arrow Connector 40"/>
          <p:cNvCxnSpPr/>
          <p:nvPr/>
        </p:nvCxnSpPr>
        <p:spPr>
          <a:xfrm>
            <a:off x="2157976" y="4323894"/>
            <a:ext cx="502031" cy="0"/>
          </a:xfrm>
          <a:prstGeom prst="straightConnector1">
            <a:avLst/>
          </a:prstGeom>
          <a:ln w="3810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V="1">
            <a:off x="7040425" y="4771824"/>
            <a:ext cx="432929" cy="5171"/>
          </a:xfrm>
          <a:prstGeom prst="straightConnector1">
            <a:avLst/>
          </a:prstGeom>
          <a:ln w="3810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2157976" y="5312803"/>
            <a:ext cx="502031" cy="0"/>
          </a:xfrm>
          <a:prstGeom prst="straightConnector1">
            <a:avLst/>
          </a:prstGeom>
          <a:ln w="3810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2157976" y="6299655"/>
            <a:ext cx="502031" cy="0"/>
          </a:xfrm>
          <a:prstGeom prst="straightConnector1">
            <a:avLst/>
          </a:prstGeom>
          <a:ln w="3810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3608995" y="4588679"/>
            <a:ext cx="579642" cy="4491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14</a:t>
            </a:r>
          </a:p>
        </p:txBody>
      </p:sp>
      <p:cxnSp>
        <p:nvCxnSpPr>
          <p:cNvPr id="46" name="Straight Arrow Connector 45"/>
          <p:cNvCxnSpPr/>
          <p:nvPr/>
        </p:nvCxnSpPr>
        <p:spPr>
          <a:xfrm>
            <a:off x="4188638" y="4808505"/>
            <a:ext cx="432929" cy="0"/>
          </a:xfrm>
          <a:prstGeom prst="straightConnector1">
            <a:avLst/>
          </a:prstGeom>
          <a:ln w="3810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4621566" y="4560309"/>
            <a:ext cx="537671" cy="47683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22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5619046" y="4578630"/>
            <a:ext cx="534086" cy="44019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92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 rot="5400000">
            <a:off x="1562709" y="5751495"/>
            <a:ext cx="522720" cy="3234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/>
              <a:t>…</a:t>
            </a:r>
            <a:endParaRPr lang="en-US" dirty="0"/>
          </a:p>
        </p:txBody>
      </p:sp>
      <p:cxnSp>
        <p:nvCxnSpPr>
          <p:cNvPr id="50" name="Straight Arrow Connector 49"/>
          <p:cNvCxnSpPr/>
          <p:nvPr/>
        </p:nvCxnSpPr>
        <p:spPr>
          <a:xfrm flipV="1">
            <a:off x="5180224" y="4825463"/>
            <a:ext cx="438822" cy="13228"/>
          </a:xfrm>
          <a:prstGeom prst="straightConnector1">
            <a:avLst/>
          </a:prstGeom>
          <a:ln w="3810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>
            <a:off x="2178961" y="4798817"/>
            <a:ext cx="502031" cy="0"/>
          </a:xfrm>
          <a:prstGeom prst="straightConnector1">
            <a:avLst/>
          </a:prstGeom>
          <a:ln w="3810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/>
          <p:cNvSpPr/>
          <p:nvPr/>
        </p:nvSpPr>
        <p:spPr>
          <a:xfrm>
            <a:off x="2672728" y="4594282"/>
            <a:ext cx="534086" cy="44019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43</a:t>
            </a: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53" name="Straight Arrow Connector 52"/>
          <p:cNvCxnSpPr/>
          <p:nvPr/>
        </p:nvCxnSpPr>
        <p:spPr>
          <a:xfrm flipV="1">
            <a:off x="3194191" y="4798727"/>
            <a:ext cx="438822" cy="13228"/>
          </a:xfrm>
          <a:prstGeom prst="straightConnector1">
            <a:avLst/>
          </a:prstGeom>
          <a:ln w="3810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/>
          <p:cNvSpPr/>
          <p:nvPr/>
        </p:nvSpPr>
        <p:spPr>
          <a:xfrm>
            <a:off x="6567950" y="4549197"/>
            <a:ext cx="485899" cy="44611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8</a:t>
            </a: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55" name="Straight Arrow Connector 54"/>
          <p:cNvCxnSpPr/>
          <p:nvPr/>
        </p:nvCxnSpPr>
        <p:spPr>
          <a:xfrm>
            <a:off x="6153132" y="4798727"/>
            <a:ext cx="414818" cy="1193"/>
          </a:xfrm>
          <a:prstGeom prst="straightConnector1">
            <a:avLst/>
          </a:prstGeom>
          <a:ln w="3810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Group 55"/>
          <p:cNvGrpSpPr/>
          <p:nvPr/>
        </p:nvGrpSpPr>
        <p:grpSpPr>
          <a:xfrm>
            <a:off x="1877516" y="4045205"/>
            <a:ext cx="479992" cy="2495418"/>
            <a:chOff x="5336275" y="3684896"/>
            <a:chExt cx="548043" cy="2866025"/>
          </a:xfrm>
        </p:grpSpPr>
        <p:sp>
          <p:nvSpPr>
            <p:cNvPr id="57" name="Rectangle 56"/>
            <p:cNvSpPr/>
            <p:nvPr/>
          </p:nvSpPr>
          <p:spPr>
            <a:xfrm>
              <a:off x="5336275" y="3684896"/>
              <a:ext cx="545910" cy="573205"/>
            </a:xfrm>
            <a:prstGeom prst="rect">
              <a:avLst/>
            </a:prstGeom>
            <a:noFill/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5336275" y="4258101"/>
              <a:ext cx="545910" cy="573205"/>
            </a:xfrm>
            <a:prstGeom prst="rect">
              <a:avLst/>
            </a:prstGeom>
            <a:noFill/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/>
            <p:cNvSpPr/>
            <p:nvPr/>
          </p:nvSpPr>
          <p:spPr>
            <a:xfrm>
              <a:off x="5337128" y="4831306"/>
              <a:ext cx="545910" cy="573205"/>
            </a:xfrm>
            <a:prstGeom prst="rect">
              <a:avLst/>
            </a:prstGeom>
            <a:noFill/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/>
            <p:cNvSpPr/>
            <p:nvPr/>
          </p:nvSpPr>
          <p:spPr>
            <a:xfrm>
              <a:off x="5338408" y="5404511"/>
              <a:ext cx="545910" cy="573205"/>
            </a:xfrm>
            <a:prstGeom prst="rect">
              <a:avLst/>
            </a:prstGeom>
            <a:noFill/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/>
            <p:cNvSpPr/>
            <p:nvPr/>
          </p:nvSpPr>
          <p:spPr>
            <a:xfrm>
              <a:off x="5337128" y="5977716"/>
              <a:ext cx="545910" cy="573205"/>
            </a:xfrm>
            <a:prstGeom prst="rect">
              <a:avLst/>
            </a:prstGeom>
            <a:noFill/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2" name="TextBox 61"/>
          <p:cNvSpPr txBox="1"/>
          <p:nvPr/>
        </p:nvSpPr>
        <p:spPr>
          <a:xfrm>
            <a:off x="7076049" y="5030153"/>
            <a:ext cx="20679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and this happens with probability 1/n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2755426" y="5403822"/>
            <a:ext cx="23622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etc.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2939771" y="5941684"/>
            <a:ext cx="66811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Then E[ number of items in bucket </a:t>
            </a:r>
            <a:r>
              <a:rPr lang="en-US" sz="2400" dirty="0" err="1"/>
              <a:t>i</a:t>
            </a:r>
            <a:r>
              <a:rPr lang="en-US" sz="2400" dirty="0"/>
              <a:t> ] = 1 for all </a:t>
            </a:r>
            <a:r>
              <a:rPr lang="en-US" sz="2400" dirty="0" err="1"/>
              <a:t>i</a:t>
            </a:r>
            <a:r>
              <a:rPr lang="en-US" sz="2400" dirty="0"/>
              <a:t>.</a:t>
            </a:r>
          </a:p>
          <a:p>
            <a:r>
              <a:rPr lang="en-US" sz="2400" dirty="0"/>
              <a:t>But E[ number of items in 43’s bucket ] = 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9D366923-6F17-3142-8E26-50E93CB90A5D}"/>
                  </a:ext>
                </a:extLst>
              </p:cNvPr>
              <p:cNvSpPr txBox="1"/>
              <p:nvPr/>
            </p:nvSpPr>
            <p:spPr>
              <a:xfrm>
                <a:off x="641760" y="564675"/>
                <a:ext cx="8328697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charset="0"/>
                  <a:buChar char="•"/>
                </a:pPr>
                <a:r>
                  <a:rPr lang="en-US" sz="2400" dirty="0"/>
                  <a:t>For all </a:t>
                </a:r>
                <a:r>
                  <a:rPr lang="en-US" sz="2400" dirty="0" err="1"/>
                  <a:t>i</a:t>
                </a:r>
                <a:r>
                  <a:rPr lang="en-US" sz="2400" dirty="0"/>
                  <a:t>=1, </a:t>
                </a:r>
                <a:r>
                  <a:rPr lang="mr-IN" sz="2400" dirty="0"/>
                  <a:t>…</a:t>
                </a:r>
                <a:r>
                  <a:rPr lang="en-US" sz="2400" dirty="0"/>
                  <a:t>, n, </a:t>
                </a:r>
              </a:p>
              <a:p>
                <a:pPr algn="ctr"/>
                <a:r>
                  <a:rPr lang="en-US" sz="3200" dirty="0">
                    <a:solidFill>
                      <a:schemeClr val="tx1"/>
                    </a:solidFill>
                  </a:rPr>
                  <a:t>E[ number of items in </a:t>
                </a:r>
                <a:r>
                  <a:rPr lang="en-US" sz="3200" dirty="0" err="1">
                    <a:solidFill>
                      <a:schemeClr val="tx1"/>
                    </a:solidFill>
                  </a:rPr>
                  <a:t>u</a:t>
                </a:r>
                <a:r>
                  <a:rPr lang="en-US" sz="3200" baseline="-25000" dirty="0" err="1">
                    <a:solidFill>
                      <a:schemeClr val="tx1"/>
                    </a:solidFill>
                  </a:rPr>
                  <a:t>i</a:t>
                </a:r>
                <a:r>
                  <a:rPr lang="en-US" sz="3200" dirty="0">
                    <a:solidFill>
                      <a:schemeClr val="tx1"/>
                    </a:solidFill>
                  </a:rPr>
                  <a:t> ‘s bucket ]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≤</m:t>
                    </m:r>
                  </m:oMath>
                </a14:m>
                <a:r>
                  <a:rPr lang="en-US" sz="3200" dirty="0">
                    <a:solidFill>
                      <a:schemeClr val="tx1"/>
                    </a:solidFill>
                  </a:rPr>
                  <a:t> 2.</a:t>
                </a: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9D366923-6F17-3142-8E26-50E93CB90A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760" y="564675"/>
                <a:ext cx="8328697" cy="954107"/>
              </a:xfrm>
              <a:prstGeom prst="rect">
                <a:avLst/>
              </a:prstGeom>
              <a:blipFill>
                <a:blip r:embed="rId3"/>
                <a:stretch>
                  <a:fillRect l="-915" t="-3896" b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9C0C8FDB-BBBB-2B4A-9D81-7A7F06C43993}"/>
              </a:ext>
            </a:extLst>
          </p:cNvPr>
          <p:cNvSpPr txBox="1"/>
          <p:nvPr/>
        </p:nvSpPr>
        <p:spPr>
          <a:xfrm>
            <a:off x="275983" y="1282598"/>
            <a:ext cx="13082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4"/>
                </a:solidFill>
              </a:rPr>
              <a:t>vs</a:t>
            </a:r>
          </a:p>
        </p:txBody>
      </p:sp>
    </p:spTree>
    <p:extLst>
      <p:ext uri="{BB962C8B-B14F-4D97-AF65-F5344CB8AC3E}">
        <p14:creationId xmlns:p14="http://schemas.microsoft.com/office/powerpoint/2010/main" val="215489584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5" grpId="0" animBg="1"/>
      <p:bldP spid="17" grpId="0" animBg="1"/>
      <p:bldP spid="18" grpId="0" animBg="1"/>
      <p:bldP spid="19" grpId="0"/>
      <p:bldP spid="22" grpId="0" animBg="1"/>
      <p:bldP spid="24" grpId="0" animBg="1"/>
      <p:bldP spid="35" grpId="0"/>
      <p:bldP spid="36" grpId="0"/>
      <p:bldP spid="37" grpId="0"/>
      <p:bldP spid="38" grpId="0"/>
      <p:bldP spid="39" grpId="0"/>
      <p:bldP spid="40" grpId="0"/>
      <p:bldP spid="45" grpId="0" animBg="1"/>
      <p:bldP spid="47" grpId="0" animBg="1"/>
      <p:bldP spid="48" grpId="0" animBg="1"/>
      <p:bldP spid="49" grpId="0"/>
      <p:bldP spid="52" grpId="0" animBg="1"/>
      <p:bldP spid="54" grpId="0" animBg="1"/>
      <p:bldP spid="62" grpId="0"/>
      <p:bldP spid="63" grpId="0"/>
      <p:bldP spid="6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3C401-8A3B-DD44-A00C-812FB8734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distinction came up on your pre-lecture exercise!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E9BB45-D3BF-A445-A003-AFB07160BD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4325" y="5001490"/>
            <a:ext cx="8515350" cy="1604963"/>
          </a:xfrm>
        </p:spPr>
        <p:txBody>
          <a:bodyPr/>
          <a:lstStyle/>
          <a:p>
            <a:r>
              <a:rPr lang="en-US" dirty="0"/>
              <a:t>Solution to pre-lecture exercise:</a:t>
            </a:r>
          </a:p>
          <a:p>
            <a:pPr lvl="1"/>
            <a:r>
              <a:rPr lang="en-US" dirty="0"/>
              <a:t>E[number of items in bucket 1] = n/6</a:t>
            </a:r>
          </a:p>
          <a:p>
            <a:pPr lvl="1"/>
            <a:r>
              <a:rPr lang="en-US" dirty="0"/>
              <a:t>E[number of items that land in the same bucket as item 1] = n</a:t>
            </a:r>
          </a:p>
        </p:txBody>
      </p:sp>
    </p:spTree>
    <p:extLst>
      <p:ext uri="{BB962C8B-B14F-4D97-AF65-F5344CB8AC3E}">
        <p14:creationId xmlns:p14="http://schemas.microsoft.com/office/powerpoint/2010/main" val="130381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740343"/>
          </a:xfrm>
        </p:spPr>
        <p:txBody>
          <a:bodyPr/>
          <a:lstStyle/>
          <a:p>
            <a:r>
              <a:rPr lang="en-US" dirty="0"/>
              <a:t>Today: hashing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17769" y="1308591"/>
            <a:ext cx="1969082" cy="147681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650" y="1471991"/>
            <a:ext cx="2816824" cy="158446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5809" y="1267421"/>
            <a:ext cx="1810341" cy="179223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68443" y="1237449"/>
            <a:ext cx="1742707" cy="172528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84046" y="4642663"/>
            <a:ext cx="2292882" cy="2032765"/>
          </a:xfrm>
          <a:prstGeom prst="rect">
            <a:avLst/>
          </a:prstGeom>
        </p:spPr>
      </p:pic>
      <p:grpSp>
        <p:nvGrpSpPr>
          <p:cNvPr id="40" name="Group 39"/>
          <p:cNvGrpSpPr/>
          <p:nvPr/>
        </p:nvGrpSpPr>
        <p:grpSpPr>
          <a:xfrm>
            <a:off x="2771335" y="3964513"/>
            <a:ext cx="4185761" cy="2754511"/>
            <a:chOff x="5244158" y="3317160"/>
            <a:chExt cx="4034598" cy="3111030"/>
          </a:xfrm>
        </p:grpSpPr>
        <p:grpSp>
          <p:nvGrpSpPr>
            <p:cNvPr id="12" name="Group 11"/>
            <p:cNvGrpSpPr/>
            <p:nvPr/>
          </p:nvGrpSpPr>
          <p:grpSpPr>
            <a:xfrm>
              <a:off x="5244158" y="3317160"/>
              <a:ext cx="1511484" cy="3111030"/>
              <a:chOff x="5003613" y="3684896"/>
              <a:chExt cx="1511484" cy="3229547"/>
            </a:xfrm>
          </p:grpSpPr>
          <p:sp>
            <p:nvSpPr>
              <p:cNvPr id="13" name="Rectangle 12"/>
              <p:cNvSpPr/>
              <p:nvPr/>
            </p:nvSpPr>
            <p:spPr>
              <a:xfrm>
                <a:off x="5336275" y="3684896"/>
                <a:ext cx="545910" cy="573205"/>
              </a:xfrm>
              <a:prstGeom prst="rect">
                <a:avLst/>
              </a:prstGeom>
              <a:noFill/>
              <a:ln w="3810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5336275" y="4258101"/>
                <a:ext cx="545910" cy="573205"/>
              </a:xfrm>
              <a:prstGeom prst="rect">
                <a:avLst/>
              </a:prstGeom>
              <a:noFill/>
              <a:ln w="3810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5337128" y="4831306"/>
                <a:ext cx="545910" cy="573205"/>
              </a:xfrm>
              <a:prstGeom prst="rect">
                <a:avLst/>
              </a:prstGeom>
              <a:noFill/>
              <a:ln w="3810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5338408" y="5404511"/>
                <a:ext cx="545910" cy="573205"/>
              </a:xfrm>
              <a:prstGeom prst="rect">
                <a:avLst/>
              </a:prstGeom>
              <a:noFill/>
              <a:ln w="3810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5337128" y="5977716"/>
                <a:ext cx="545910" cy="573205"/>
              </a:xfrm>
              <a:prstGeom prst="rect">
                <a:avLst/>
              </a:prstGeom>
              <a:noFill/>
              <a:ln w="3810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5003613" y="6531041"/>
                <a:ext cx="1511484" cy="3834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accent4"/>
                    </a:solidFill>
                  </a:rPr>
                  <a:t>n=9 buckets</a:t>
                </a:r>
              </a:p>
            </p:txBody>
          </p:sp>
        </p:grpSp>
        <p:sp>
          <p:nvSpPr>
            <p:cNvPr id="19" name="TextBox 18"/>
            <p:cNvSpPr txBox="1"/>
            <p:nvPr/>
          </p:nvSpPr>
          <p:spPr>
            <a:xfrm>
              <a:off x="5277718" y="3383390"/>
              <a:ext cx="4640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277718" y="3929287"/>
              <a:ext cx="4640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277718" y="4494508"/>
              <a:ext cx="4640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3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5277718" y="5612293"/>
              <a:ext cx="4640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9</a:t>
              </a:r>
            </a:p>
          </p:txBody>
        </p:sp>
        <p:cxnSp>
          <p:nvCxnSpPr>
            <p:cNvPr id="23" name="Straight Arrow Connector 22"/>
            <p:cNvCxnSpPr/>
            <p:nvPr/>
          </p:nvCxnSpPr>
          <p:spPr>
            <a:xfrm>
              <a:off x="5882185" y="3616657"/>
              <a:ext cx="573206" cy="0"/>
            </a:xfrm>
            <a:prstGeom prst="straightConnector1">
              <a:avLst/>
            </a:prstGeom>
            <a:ln w="38100"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/>
            <p:nvPr/>
          </p:nvCxnSpPr>
          <p:spPr>
            <a:xfrm flipV="1">
              <a:off x="7117212" y="5796852"/>
              <a:ext cx="494308" cy="5721"/>
            </a:xfrm>
            <a:prstGeom prst="straightConnector1">
              <a:avLst/>
            </a:prstGeom>
            <a:ln w="38100"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>
              <a:off x="5882185" y="4710753"/>
              <a:ext cx="573206" cy="0"/>
            </a:xfrm>
            <a:prstGeom prst="straightConnector1">
              <a:avLst/>
            </a:prstGeom>
            <a:ln w="38100"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>
              <a:off x="5882185" y="5802573"/>
              <a:ext cx="573206" cy="0"/>
            </a:xfrm>
            <a:prstGeom prst="straightConnector1">
              <a:avLst/>
            </a:prstGeom>
            <a:ln w="38100"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Rectangle 26"/>
            <p:cNvSpPr/>
            <p:nvPr/>
          </p:nvSpPr>
          <p:spPr>
            <a:xfrm>
              <a:off x="6455391" y="4467544"/>
              <a:ext cx="661821" cy="49687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13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Arrow Connector 27"/>
            <p:cNvCxnSpPr/>
            <p:nvPr/>
          </p:nvCxnSpPr>
          <p:spPr>
            <a:xfrm>
              <a:off x="7117212" y="4710753"/>
              <a:ext cx="494308" cy="0"/>
            </a:xfrm>
            <a:prstGeom prst="straightConnector1">
              <a:avLst/>
            </a:prstGeom>
            <a:ln w="38100"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ectangle 28"/>
            <p:cNvSpPr/>
            <p:nvPr/>
          </p:nvSpPr>
          <p:spPr>
            <a:xfrm>
              <a:off x="6479351" y="3834103"/>
              <a:ext cx="613899" cy="52755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22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7624698" y="4467544"/>
              <a:ext cx="671086" cy="49687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43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6479352" y="5571842"/>
              <a:ext cx="609806" cy="48701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9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 rot="5400000">
              <a:off x="5211778" y="5190380"/>
              <a:ext cx="5783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mr-IN"/>
                <a:t>…</a:t>
              </a:r>
              <a:endParaRPr lang="en-US" dirty="0"/>
            </a:p>
          </p:txBody>
        </p:sp>
        <p:cxnSp>
          <p:nvCxnSpPr>
            <p:cNvPr id="33" name="Straight Arrow Connector 32"/>
            <p:cNvCxnSpPr/>
            <p:nvPr/>
          </p:nvCxnSpPr>
          <p:spPr>
            <a:xfrm flipV="1">
              <a:off x="7117212" y="4127461"/>
              <a:ext cx="501036" cy="14635"/>
            </a:xfrm>
            <a:prstGeom prst="straightConnector1">
              <a:avLst/>
            </a:prstGeom>
            <a:ln w="38100"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/>
            <p:nvPr/>
          </p:nvCxnSpPr>
          <p:spPr>
            <a:xfrm>
              <a:off x="8324943" y="4710753"/>
              <a:ext cx="368680" cy="0"/>
            </a:xfrm>
            <a:prstGeom prst="straightConnector1">
              <a:avLst/>
            </a:prstGeom>
            <a:ln w="38100"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/>
            <p:nvPr/>
          </p:nvCxnSpPr>
          <p:spPr>
            <a:xfrm>
              <a:off x="5906145" y="4142096"/>
              <a:ext cx="573206" cy="0"/>
            </a:xfrm>
            <a:prstGeom prst="straightConnector1">
              <a:avLst/>
            </a:prstGeom>
            <a:ln w="38100"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/>
            <p:cNvSpPr txBox="1"/>
            <p:nvPr/>
          </p:nvSpPr>
          <p:spPr>
            <a:xfrm>
              <a:off x="8640895" y="4526087"/>
              <a:ext cx="6378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CF6E6C"/>
                  </a:solidFill>
                </a:rPr>
                <a:t>NIL</a:t>
              </a: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7618248" y="3942795"/>
              <a:ext cx="6378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rgbClr val="CF6E6C"/>
                  </a:solidFill>
                </a:rPr>
                <a:t>NIL</a:t>
              </a:r>
              <a:endParaRPr lang="en-US" dirty="0">
                <a:solidFill>
                  <a:srgbClr val="CF6E6C"/>
                </a:solidFill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6455391" y="3426155"/>
              <a:ext cx="6378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rgbClr val="CF6E6C"/>
                  </a:solidFill>
                </a:rPr>
                <a:t>NIL</a:t>
              </a:r>
              <a:endParaRPr lang="en-US" dirty="0">
                <a:solidFill>
                  <a:srgbClr val="CF6E6C"/>
                </a:solidFill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7611520" y="5630684"/>
              <a:ext cx="6378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rgbClr val="CF6E6C"/>
                  </a:solidFill>
                </a:rPr>
                <a:t>NIL</a:t>
              </a:r>
              <a:endParaRPr lang="en-US" dirty="0">
                <a:solidFill>
                  <a:srgbClr val="CF6E6C"/>
                </a:solidFill>
              </a:endParaRPr>
            </a:p>
          </p:txBody>
        </p:sp>
      </p:grpSp>
      <p:sp>
        <p:nvSpPr>
          <p:cNvPr id="41" name="TextBox 40"/>
          <p:cNvSpPr txBox="1"/>
          <p:nvPr/>
        </p:nvSpPr>
        <p:spPr>
          <a:xfrm>
            <a:off x="3998293" y="1028170"/>
            <a:ext cx="2316655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800" dirty="0"/>
              <a:t>#</a:t>
            </a: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32533" y="1236496"/>
            <a:ext cx="1810341" cy="1792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55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7836" y="186107"/>
            <a:ext cx="7783830" cy="968698"/>
          </a:xfrm>
        </p:spPr>
        <p:txBody>
          <a:bodyPr>
            <a:normAutofit/>
          </a:bodyPr>
          <a:lstStyle/>
          <a:p>
            <a:r>
              <a:rPr lang="en-US" dirty="0"/>
              <a:t>So we want: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667836" y="1454797"/>
                <a:ext cx="8328697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charset="0"/>
                  <a:buChar char="•"/>
                </a:pPr>
                <a:r>
                  <a:rPr lang="en-US" sz="2800" dirty="0"/>
                  <a:t>For all </a:t>
                </a:r>
                <a:r>
                  <a:rPr lang="en-US" sz="2800" dirty="0" err="1"/>
                  <a:t>i</a:t>
                </a:r>
                <a:r>
                  <a:rPr lang="en-US" sz="2800" dirty="0"/>
                  <a:t>=1, </a:t>
                </a:r>
                <a:r>
                  <a:rPr lang="mr-IN" sz="2800" dirty="0"/>
                  <a:t>…</a:t>
                </a:r>
                <a:r>
                  <a:rPr lang="en-US" sz="2800" dirty="0"/>
                  <a:t>, n, </a:t>
                </a:r>
              </a:p>
              <a:p>
                <a:pPr algn="ctr"/>
                <a:r>
                  <a:rPr lang="en-US" sz="3600" dirty="0">
                    <a:solidFill>
                      <a:schemeClr val="tx1"/>
                    </a:solidFill>
                  </a:rPr>
                  <a:t>E[ number of items in </a:t>
                </a:r>
                <a:r>
                  <a:rPr lang="en-US" sz="3600" dirty="0" err="1">
                    <a:solidFill>
                      <a:schemeClr val="tx1"/>
                    </a:solidFill>
                  </a:rPr>
                  <a:t>u</a:t>
                </a:r>
                <a:r>
                  <a:rPr lang="en-US" sz="3600" baseline="-25000" dirty="0" err="1">
                    <a:solidFill>
                      <a:schemeClr val="tx1"/>
                    </a:solidFill>
                  </a:rPr>
                  <a:t>i</a:t>
                </a:r>
                <a:r>
                  <a:rPr lang="en-US" sz="3600" dirty="0" err="1"/>
                  <a:t>’</a:t>
                </a:r>
                <a:r>
                  <a:rPr lang="en-US" sz="3600" dirty="0" err="1">
                    <a:solidFill>
                      <a:schemeClr val="tx1"/>
                    </a:solidFill>
                  </a:rPr>
                  <a:t>s</a:t>
                </a:r>
                <a:r>
                  <a:rPr lang="en-US" sz="3600" dirty="0">
                    <a:solidFill>
                      <a:schemeClr val="tx1"/>
                    </a:solidFill>
                  </a:rPr>
                  <a:t> bucket ]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≤</m:t>
                    </m:r>
                  </m:oMath>
                </a14:m>
                <a:r>
                  <a:rPr lang="en-US" sz="3600" dirty="0">
                    <a:solidFill>
                      <a:schemeClr val="tx1"/>
                    </a:solidFill>
                  </a:rPr>
                  <a:t> 2.</a:t>
                </a:r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836" y="1454797"/>
                <a:ext cx="8328697" cy="1077218"/>
              </a:xfrm>
              <a:prstGeom prst="rect">
                <a:avLst/>
              </a:prstGeom>
              <a:blipFill>
                <a:blip r:embed="rId2"/>
                <a:stretch>
                  <a:fillRect l="-1220" t="-5882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92122068"/>
      </p:ext>
    </p:extLst>
  </p:cSld>
  <p:clrMapOvr>
    <a:masterClrMapping/>
  </p:clrMapOvr>
  <p:transition spd="slow">
    <p:push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405376" y="337041"/>
                <a:ext cx="8638180" cy="732041"/>
              </a:xfrm>
            </p:spPr>
            <p:txBody>
              <a:bodyPr>
                <a:normAutofit/>
              </a:bodyPr>
              <a:lstStyle/>
              <a:p>
                <a:r>
                  <a:rPr lang="en-US" sz="3600" dirty="0"/>
                  <a:t>Expected </a:t>
                </a:r>
                <a:r>
                  <a:rPr lang="en-US" sz="3600" dirty="0">
                    <a:solidFill>
                      <a:schemeClr val="accent1"/>
                    </a:solidFill>
                  </a:rPr>
                  <a:t>number of items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3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3600" dirty="0" err="1">
                    <a:solidFill>
                      <a:schemeClr val="accent1"/>
                    </a:solidFill>
                  </a:rPr>
                  <a:t>’s</a:t>
                </a:r>
                <a:r>
                  <a:rPr lang="en-US" sz="3600" dirty="0">
                    <a:solidFill>
                      <a:schemeClr val="accent1"/>
                    </a:solidFill>
                  </a:rPr>
                  <a:t> bucket</a:t>
                </a:r>
                <a:r>
                  <a:rPr lang="en-US" sz="3600" dirty="0"/>
                  <a:t>?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405376" y="337041"/>
                <a:ext cx="8638180" cy="732041"/>
              </a:xfrm>
              <a:blipFill>
                <a:blip r:embed="rId2"/>
                <a:stretch>
                  <a:fillRect l="-2056" t="-10345" b="-206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/>
          <p:cNvSpPr/>
          <p:nvPr/>
        </p:nvSpPr>
        <p:spPr>
          <a:xfrm>
            <a:off x="1192485" y="4251926"/>
            <a:ext cx="3075433" cy="2397339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Universe U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5827133" y="3713467"/>
            <a:ext cx="1828800" cy="2969892"/>
            <a:chOff x="5336275" y="3575713"/>
            <a:chExt cx="1917117" cy="2975208"/>
          </a:xfrm>
        </p:grpSpPr>
        <p:sp>
          <p:nvSpPr>
            <p:cNvPr id="6" name="Rectangle 5"/>
            <p:cNvSpPr/>
            <p:nvPr/>
          </p:nvSpPr>
          <p:spPr>
            <a:xfrm>
              <a:off x="5336275" y="3684896"/>
              <a:ext cx="545910" cy="573205"/>
            </a:xfrm>
            <a:prstGeom prst="rect">
              <a:avLst/>
            </a:prstGeom>
            <a:noFill/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5336275" y="4258101"/>
              <a:ext cx="545910" cy="573205"/>
            </a:xfrm>
            <a:prstGeom prst="rect">
              <a:avLst/>
            </a:prstGeom>
            <a:noFill/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5337128" y="4831306"/>
              <a:ext cx="545910" cy="573205"/>
            </a:xfrm>
            <a:prstGeom prst="rect">
              <a:avLst/>
            </a:prstGeom>
            <a:noFill/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5338408" y="5404511"/>
              <a:ext cx="545910" cy="573205"/>
            </a:xfrm>
            <a:prstGeom prst="rect">
              <a:avLst/>
            </a:prstGeom>
            <a:noFill/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5337128" y="5977716"/>
              <a:ext cx="545910" cy="573205"/>
            </a:xfrm>
            <a:prstGeom prst="rect">
              <a:avLst/>
            </a:prstGeom>
            <a:noFill/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ight Brace 10"/>
            <p:cNvSpPr/>
            <p:nvPr/>
          </p:nvSpPr>
          <p:spPr>
            <a:xfrm>
              <a:off x="6045958" y="3575713"/>
              <a:ext cx="573206" cy="2975208"/>
            </a:xfrm>
            <a:prstGeom prst="rightBrace">
              <a:avLst>
                <a:gd name="adj1" fmla="val 8333"/>
                <a:gd name="adj2" fmla="val 49004"/>
              </a:avLst>
            </a:prstGeom>
            <a:ln w="25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 rot="5400000">
              <a:off x="5881470" y="5004750"/>
              <a:ext cx="2118569" cy="6252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</a:rPr>
                <a:t>n buckets</a:t>
              </a:r>
            </a:p>
          </p:txBody>
        </p:sp>
      </p:grpSp>
      <p:cxnSp>
        <p:nvCxnSpPr>
          <p:cNvPr id="13" name="Straight Arrow Connector 12"/>
          <p:cNvCxnSpPr/>
          <p:nvPr/>
        </p:nvCxnSpPr>
        <p:spPr>
          <a:xfrm flipV="1">
            <a:off x="4469212" y="4629531"/>
            <a:ext cx="842138" cy="1"/>
          </a:xfrm>
          <a:prstGeom prst="straightConnector1">
            <a:avLst/>
          </a:prstGeom>
          <a:ln w="38100">
            <a:solidFill>
              <a:srgbClr val="7030A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4578217" y="4131593"/>
                <a:ext cx="64121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24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8217" y="4131593"/>
                <a:ext cx="641219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24147" y="4732150"/>
            <a:ext cx="887203" cy="55381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 rot="20891291">
                <a:off x="1561275" y="4732150"/>
                <a:ext cx="599298" cy="606107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5080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891291">
                <a:off x="1561275" y="4732150"/>
                <a:ext cx="599298" cy="60610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50800">
                <a:solidFill>
                  <a:schemeClr val="accent4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 rot="1067239">
                <a:off x="2711435" y="4468943"/>
                <a:ext cx="620742" cy="546804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5080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067239">
                <a:off x="2711435" y="4468943"/>
                <a:ext cx="620742" cy="546804"/>
              </a:xfrm>
              <a:prstGeom prst="rect">
                <a:avLst/>
              </a:prstGeom>
              <a:blipFill>
                <a:blip r:embed="rId6"/>
                <a:stretch>
                  <a:fillRect l="-1538"/>
                </a:stretch>
              </a:blipFill>
              <a:ln w="50800">
                <a:solidFill>
                  <a:schemeClr val="accent4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 rot="19504244">
                <a:off x="3214844" y="5537565"/>
                <a:ext cx="589930" cy="559857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5080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504244">
                <a:off x="3214844" y="5537565"/>
                <a:ext cx="589930" cy="55985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50800">
                <a:solidFill>
                  <a:schemeClr val="accent4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7614395" y="5560654"/>
                <a:ext cx="588683" cy="559857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5080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4395" y="5560654"/>
                <a:ext cx="588683" cy="559857"/>
              </a:xfrm>
              <a:prstGeom prst="rect">
                <a:avLst/>
              </a:prstGeom>
              <a:blipFill>
                <a:blip r:embed="rId8"/>
                <a:stretch>
                  <a:fillRect b="-14286"/>
                </a:stretch>
              </a:blipFill>
              <a:ln w="50800">
                <a:solidFill>
                  <a:schemeClr val="accent4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6682251" y="5516840"/>
                <a:ext cx="531865" cy="586369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5080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2251" y="5516840"/>
                <a:ext cx="531865" cy="586369"/>
              </a:xfrm>
              <a:prstGeom prst="rect">
                <a:avLst/>
              </a:prstGeom>
              <a:blipFill>
                <a:blip r:embed="rId9"/>
                <a:stretch>
                  <a:fillRect l="-4255" b="-1961"/>
                </a:stretch>
              </a:blipFill>
              <a:ln w="50800">
                <a:solidFill>
                  <a:schemeClr val="accent4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/>
          <p:cNvCxnSpPr/>
          <p:nvPr/>
        </p:nvCxnSpPr>
        <p:spPr>
          <a:xfrm flipV="1">
            <a:off x="6237641" y="5825769"/>
            <a:ext cx="440544" cy="14813"/>
          </a:xfrm>
          <a:prstGeom prst="straightConnector1">
            <a:avLst/>
          </a:prstGeom>
          <a:ln w="3810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7222656" y="5840582"/>
            <a:ext cx="440544" cy="14813"/>
          </a:xfrm>
          <a:prstGeom prst="straightConnector1">
            <a:avLst/>
          </a:prstGeom>
          <a:ln w="3810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reeform 23"/>
          <p:cNvSpPr/>
          <p:nvPr/>
        </p:nvSpPr>
        <p:spPr>
          <a:xfrm>
            <a:off x="2142699" y="4025309"/>
            <a:ext cx="3835020" cy="1834862"/>
          </a:xfrm>
          <a:custGeom>
            <a:avLst/>
            <a:gdLst>
              <a:gd name="connsiteX0" fmla="*/ 0 w 3835020"/>
              <a:gd name="connsiteY0" fmla="*/ 874237 h 1834862"/>
              <a:gd name="connsiteX1" fmla="*/ 191068 w 3835020"/>
              <a:gd name="connsiteY1" fmla="*/ 369270 h 1834862"/>
              <a:gd name="connsiteX2" fmla="*/ 1119116 w 3835020"/>
              <a:gd name="connsiteY2" fmla="*/ 28076 h 1834862"/>
              <a:gd name="connsiteX3" fmla="*/ 1856095 w 3835020"/>
              <a:gd name="connsiteY3" fmla="*/ 1119897 h 1834862"/>
              <a:gd name="connsiteX4" fmla="*/ 2688608 w 3835020"/>
              <a:gd name="connsiteY4" fmla="*/ 1747694 h 1834862"/>
              <a:gd name="connsiteX5" fmla="*/ 3835020 w 3835020"/>
              <a:gd name="connsiteY5" fmla="*/ 1829581 h 1834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35020" h="1834862">
                <a:moveTo>
                  <a:pt x="0" y="874237"/>
                </a:moveTo>
                <a:cubicBezTo>
                  <a:pt x="2274" y="692267"/>
                  <a:pt x="4549" y="510297"/>
                  <a:pt x="191068" y="369270"/>
                </a:cubicBezTo>
                <a:cubicBezTo>
                  <a:pt x="377587" y="228243"/>
                  <a:pt x="841612" y="-97028"/>
                  <a:pt x="1119116" y="28076"/>
                </a:cubicBezTo>
                <a:cubicBezTo>
                  <a:pt x="1396620" y="153180"/>
                  <a:pt x="1594513" y="833294"/>
                  <a:pt x="1856095" y="1119897"/>
                </a:cubicBezTo>
                <a:cubicBezTo>
                  <a:pt x="2117677" y="1406500"/>
                  <a:pt x="2358787" y="1629413"/>
                  <a:pt x="2688608" y="1747694"/>
                </a:cubicBezTo>
                <a:cubicBezTo>
                  <a:pt x="3018429" y="1865975"/>
                  <a:pt x="3835020" y="1829581"/>
                  <a:pt x="3835020" y="1829581"/>
                </a:cubicBezTo>
              </a:path>
            </a:pathLst>
          </a:custGeom>
          <a:noFill/>
          <a:ln w="38100">
            <a:solidFill>
              <a:srgbClr val="7030A0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 24"/>
          <p:cNvSpPr/>
          <p:nvPr/>
        </p:nvSpPr>
        <p:spPr>
          <a:xfrm>
            <a:off x="3580396" y="5970634"/>
            <a:ext cx="2397323" cy="778568"/>
          </a:xfrm>
          <a:custGeom>
            <a:avLst/>
            <a:gdLst>
              <a:gd name="connsiteX0" fmla="*/ 104499 w 2397323"/>
              <a:gd name="connsiteY0" fmla="*/ 90448 h 1470363"/>
              <a:gd name="connsiteX1" fmla="*/ 254625 w 2397323"/>
              <a:gd name="connsiteY1" fmla="*/ 595415 h 1470363"/>
              <a:gd name="connsiteX2" fmla="*/ 90852 w 2397323"/>
              <a:gd name="connsiteY2" fmla="*/ 882018 h 1470363"/>
              <a:gd name="connsiteX3" fmla="*/ 22613 w 2397323"/>
              <a:gd name="connsiteY3" fmla="*/ 1236860 h 1470363"/>
              <a:gd name="connsiteX4" fmla="*/ 486637 w 2397323"/>
              <a:gd name="connsiteY4" fmla="*/ 1468872 h 1470363"/>
              <a:gd name="connsiteX5" fmla="*/ 909717 w 2397323"/>
              <a:gd name="connsiteY5" fmla="*/ 1127678 h 1470363"/>
              <a:gd name="connsiteX6" fmla="*/ 773240 w 2397323"/>
              <a:gd name="connsiteY6" fmla="*/ 718245 h 1470363"/>
              <a:gd name="connsiteX7" fmla="*/ 732296 w 2397323"/>
              <a:gd name="connsiteY7" fmla="*/ 308812 h 1470363"/>
              <a:gd name="connsiteX8" fmla="*/ 1018899 w 2397323"/>
              <a:gd name="connsiteY8" fmla="*/ 117743 h 1470363"/>
              <a:gd name="connsiteX9" fmla="*/ 1428332 w 2397323"/>
              <a:gd name="connsiteY9" fmla="*/ 390699 h 1470363"/>
              <a:gd name="connsiteX10" fmla="*/ 1319150 w 2397323"/>
              <a:gd name="connsiteY10" fmla="*/ 827427 h 1470363"/>
              <a:gd name="connsiteX11" fmla="*/ 1810470 w 2397323"/>
              <a:gd name="connsiteY11" fmla="*/ 1195917 h 1470363"/>
              <a:gd name="connsiteX12" fmla="*/ 2001538 w 2397323"/>
              <a:gd name="connsiteY12" fmla="*/ 813779 h 1470363"/>
              <a:gd name="connsiteX13" fmla="*/ 1742231 w 2397323"/>
              <a:gd name="connsiteY13" fmla="*/ 363403 h 1470363"/>
              <a:gd name="connsiteX14" fmla="*/ 1851413 w 2397323"/>
              <a:gd name="connsiteY14" fmla="*/ 35857 h 1470363"/>
              <a:gd name="connsiteX15" fmla="*/ 2397323 w 2397323"/>
              <a:gd name="connsiteY15" fmla="*/ 8561 h 1470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397323" h="1470363">
                <a:moveTo>
                  <a:pt x="104499" y="90448"/>
                </a:moveTo>
                <a:cubicBezTo>
                  <a:pt x="180699" y="276967"/>
                  <a:pt x="256899" y="463487"/>
                  <a:pt x="254625" y="595415"/>
                </a:cubicBezTo>
                <a:cubicBezTo>
                  <a:pt x="252351" y="727343"/>
                  <a:pt x="129521" y="775111"/>
                  <a:pt x="90852" y="882018"/>
                </a:cubicBezTo>
                <a:cubicBezTo>
                  <a:pt x="52183" y="988925"/>
                  <a:pt x="-43351" y="1139051"/>
                  <a:pt x="22613" y="1236860"/>
                </a:cubicBezTo>
                <a:cubicBezTo>
                  <a:pt x="88577" y="1334669"/>
                  <a:pt x="338786" y="1487069"/>
                  <a:pt x="486637" y="1468872"/>
                </a:cubicBezTo>
                <a:cubicBezTo>
                  <a:pt x="634488" y="1450675"/>
                  <a:pt x="861950" y="1252783"/>
                  <a:pt x="909717" y="1127678"/>
                </a:cubicBezTo>
                <a:cubicBezTo>
                  <a:pt x="957484" y="1002574"/>
                  <a:pt x="802810" y="854723"/>
                  <a:pt x="773240" y="718245"/>
                </a:cubicBezTo>
                <a:cubicBezTo>
                  <a:pt x="743670" y="581767"/>
                  <a:pt x="691353" y="408896"/>
                  <a:pt x="732296" y="308812"/>
                </a:cubicBezTo>
                <a:cubicBezTo>
                  <a:pt x="773239" y="208728"/>
                  <a:pt x="902893" y="104095"/>
                  <a:pt x="1018899" y="117743"/>
                </a:cubicBezTo>
                <a:cubicBezTo>
                  <a:pt x="1134905" y="131391"/>
                  <a:pt x="1378290" y="272418"/>
                  <a:pt x="1428332" y="390699"/>
                </a:cubicBezTo>
                <a:cubicBezTo>
                  <a:pt x="1478374" y="508980"/>
                  <a:pt x="1255460" y="693224"/>
                  <a:pt x="1319150" y="827427"/>
                </a:cubicBezTo>
                <a:cubicBezTo>
                  <a:pt x="1382840" y="961630"/>
                  <a:pt x="1696739" y="1198192"/>
                  <a:pt x="1810470" y="1195917"/>
                </a:cubicBezTo>
                <a:cubicBezTo>
                  <a:pt x="1924201" y="1193642"/>
                  <a:pt x="2012911" y="952531"/>
                  <a:pt x="2001538" y="813779"/>
                </a:cubicBezTo>
                <a:cubicBezTo>
                  <a:pt x="1990165" y="675027"/>
                  <a:pt x="1767252" y="493057"/>
                  <a:pt x="1742231" y="363403"/>
                </a:cubicBezTo>
                <a:cubicBezTo>
                  <a:pt x="1717210" y="233749"/>
                  <a:pt x="1742231" y="94997"/>
                  <a:pt x="1851413" y="35857"/>
                </a:cubicBezTo>
                <a:cubicBezTo>
                  <a:pt x="1960595" y="-23283"/>
                  <a:pt x="2397323" y="8561"/>
                  <a:pt x="2397323" y="8561"/>
                </a:cubicBezTo>
              </a:path>
            </a:pathLst>
          </a:custGeom>
          <a:noFill/>
          <a:ln w="47625">
            <a:solidFill>
              <a:srgbClr val="7030A0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83579" y="5439060"/>
            <a:ext cx="854311" cy="85431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Content Placeholder 26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255595"/>
                <a:ext cx="7886700" cy="2918105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   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= </m:t>
                    </m:r>
                    <m:nary>
                      <m:naryPr>
                        <m:chr m:val="∑"/>
                        <m:ctrlPr>
                          <a:rPr lang="is-I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charset="0"/>
                          </a:rPr>
                          <m:t>𝑛</m:t>
                        </m:r>
                      </m:sup>
                      <m:e>
                        <m:r>
                          <a:rPr lang="en-US" b="0" i="1" smtClean="0">
                            <a:latin typeface="Cambria Math" charset="0"/>
                          </a:rPr>
                          <m:t>𝑃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h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b="0" i="1" smtClean="0">
                                <a:latin typeface="Cambria Math" charset="0"/>
                              </a:rPr>
                              <m:t>=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h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</m:nary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          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latin typeface="Cambria Math" charset="0"/>
                      </a:rPr>
                      <m:t>1+ </m:t>
                    </m:r>
                    <m:nary>
                      <m:naryPr>
                        <m:chr m:val="∑"/>
                        <m:supHide m:val="on"/>
                        <m:ctrlPr>
                          <a:rPr lang="is-I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≠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 </m:t>
                        </m:r>
                      </m:sub>
                      <m:sup/>
                      <m:e>
                        <m:r>
                          <a:rPr lang="en-US" i="1" smtClean="0">
                            <a:latin typeface="Cambria Math" charset="0"/>
                          </a:rPr>
                          <m:t>𝑃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 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h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i="1">
                                <a:latin typeface="Cambria Math" charset="0"/>
                              </a:rPr>
                              <m:t>=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h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</m:nary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            =</m:t>
                    </m:r>
                    <m:r>
                      <a:rPr lang="en-US" i="1">
                        <a:latin typeface="Cambria Math" charset="0"/>
                      </a:rPr>
                      <m:t>1+ </m:t>
                    </m:r>
                    <m:nary>
                      <m:naryPr>
                        <m:chr m:val="∑"/>
                        <m:supHide m:val="on"/>
                        <m:ctrlPr>
                          <a:rPr lang="is-I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charset="0"/>
                          </a:rPr>
                          <m:t>𝑗</m:t>
                        </m:r>
                        <m:r>
                          <a:rPr lang="en-US" i="1">
                            <a:latin typeface="Cambria Math" charset="0"/>
                          </a:rPr>
                          <m:t>≠</m:t>
                        </m:r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  <m:r>
                          <a:rPr lang="en-US" i="1">
                            <a:latin typeface="Cambria Math" charset="0"/>
                          </a:rPr>
                          <m:t> </m:t>
                        </m:r>
                      </m:sub>
                      <m:sup/>
                      <m:e>
                        <m:r>
                          <a:rPr lang="en-US" b="0" i="1" smtClean="0">
                            <a:latin typeface="Cambria Math" charset="0"/>
                          </a:rPr>
                          <m:t>1/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𝑛</m:t>
                        </m:r>
                      </m:e>
                    </m:nary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</a:rPr>
                      <m:t>            </m:t>
                    </m:r>
                    <m:r>
                      <a:rPr lang="en-US" i="1">
                        <a:latin typeface="Cambria Math" charset="0"/>
                      </a:rPr>
                      <m:t>=1+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−1</m:t>
                        </m:r>
                      </m:num>
                      <m:den>
                        <m:r>
                          <a:rPr lang="en-US" b="0" i="1" smtClean="0">
                            <a:latin typeface="Cambria Math" charset="0"/>
                          </a:rPr>
                          <m:t>𝑛</m:t>
                        </m:r>
                      </m:den>
                    </m:f>
                    <m:r>
                      <a:rPr lang="en-US" b="0" i="1" smtClean="0">
                        <a:latin typeface="Cambria Math" charset="0"/>
                      </a:rPr>
                      <m:t> ≤2.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7" name="Content Placeholder 2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255595"/>
                <a:ext cx="7886700" cy="2918105"/>
              </a:xfrm>
              <a:blipFill rotWithShape="0">
                <a:blip r:embed="rId11"/>
                <a:stretch>
                  <a:fillRect l="-1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Freeform 27"/>
          <p:cNvSpPr/>
          <p:nvPr/>
        </p:nvSpPr>
        <p:spPr>
          <a:xfrm>
            <a:off x="1405719" y="914329"/>
            <a:ext cx="2169994" cy="601321"/>
          </a:xfrm>
          <a:custGeom>
            <a:avLst/>
            <a:gdLst>
              <a:gd name="connsiteX0" fmla="*/ 2212297 w 2212297"/>
              <a:gd name="connsiteY0" fmla="*/ 71 h 573277"/>
              <a:gd name="connsiteX1" fmla="*/ 2075820 w 2212297"/>
              <a:gd name="connsiteY1" fmla="*/ 218435 h 573277"/>
              <a:gd name="connsiteX2" fmla="*/ 1625444 w 2212297"/>
              <a:gd name="connsiteY2" fmla="*/ 245731 h 573277"/>
              <a:gd name="connsiteX3" fmla="*/ 547271 w 2212297"/>
              <a:gd name="connsiteY3" fmla="*/ 71 h 573277"/>
              <a:gd name="connsiteX4" fmla="*/ 42303 w 2212297"/>
              <a:gd name="connsiteY4" fmla="*/ 273026 h 573277"/>
              <a:gd name="connsiteX5" fmla="*/ 28656 w 2212297"/>
              <a:gd name="connsiteY5" fmla="*/ 573277 h 573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12297" h="573277">
                <a:moveTo>
                  <a:pt x="2212297" y="71"/>
                </a:moveTo>
                <a:cubicBezTo>
                  <a:pt x="2192963" y="88781"/>
                  <a:pt x="2173629" y="177492"/>
                  <a:pt x="2075820" y="218435"/>
                </a:cubicBezTo>
                <a:cubicBezTo>
                  <a:pt x="1978011" y="259378"/>
                  <a:pt x="1880202" y="282125"/>
                  <a:pt x="1625444" y="245731"/>
                </a:cubicBezTo>
                <a:cubicBezTo>
                  <a:pt x="1370686" y="209337"/>
                  <a:pt x="811128" y="-4478"/>
                  <a:pt x="547271" y="71"/>
                </a:cubicBezTo>
                <a:cubicBezTo>
                  <a:pt x="283414" y="4620"/>
                  <a:pt x="128739" y="177492"/>
                  <a:pt x="42303" y="273026"/>
                </a:cubicBezTo>
                <a:cubicBezTo>
                  <a:pt x="-44133" y="368560"/>
                  <a:pt x="28656" y="573277"/>
                  <a:pt x="28656" y="573277"/>
                </a:cubicBezTo>
              </a:path>
            </a:pathLst>
          </a:custGeom>
          <a:noFill/>
          <a:ln w="34925">
            <a:solidFill>
              <a:schemeClr val="accent1"/>
            </a:solidFill>
            <a:headEnd type="none"/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4479339" y="3008511"/>
            <a:ext cx="33357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CF6E6C"/>
                </a:solidFill>
              </a:rPr>
              <a:t>That’s what we wanted!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7050923" y="6293371"/>
            <a:ext cx="18539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8B1B17"/>
                </a:solidFill>
              </a:rPr>
              <a:t>COLLISION!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851876" y="26872"/>
            <a:ext cx="3191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/>
              <a:t>h is uniformly random</a:t>
            </a:r>
          </a:p>
        </p:txBody>
      </p:sp>
    </p:spTree>
    <p:extLst>
      <p:ext uri="{BB962C8B-B14F-4D97-AF65-F5344CB8AC3E}">
        <p14:creationId xmlns:p14="http://schemas.microsoft.com/office/powerpoint/2010/main" val="597138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8" presetClass="emph" presetSubtype="0" fill="hold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 p14:bounceEnd="50000">
                                          <p:cBhvr>
                                            <p:cTn id="9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1" presetID="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3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" fill="hold">
                          <p:stCondLst>
                            <p:cond delay="indefinite"/>
                          </p:stCondLst>
                          <p:childTnLst>
                            <p:par>
                              <p:cTn id="1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" presetID="22" presetClass="entr" presetSubtype="2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9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21" presetID="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3" fill="hold">
                          <p:stCondLst>
                            <p:cond delay="indefinite"/>
                          </p:stCondLst>
                          <p:childTnLst>
                            <p:par>
                              <p:cTn id="2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5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7" fill="hold">
                          <p:stCondLst>
                            <p:cond delay="indefinite"/>
                          </p:stCondLst>
                          <p:childTnLst>
                            <p:par>
                              <p:cTn id="2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9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1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" presetID="8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33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35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7" dur="1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" dur="1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9" dur="1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0" fill="hold">
                                <p:stCondLst>
                                  <p:cond delay="600"/>
                                </p:stCondLst>
                                <p:childTnLst>
                                  <p:par>
                                    <p:cTn id="41" presetID="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3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5" fill="hold">
                          <p:stCondLst>
                            <p:cond delay="indefinite"/>
                          </p:stCondLst>
                          <p:childTnLst>
                            <p:par>
                              <p:cTn id="4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7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9" fill="hold">
                          <p:stCondLst>
                            <p:cond delay="indefinite"/>
                          </p:stCondLst>
                          <p:childTnLst>
                            <p:par>
                              <p:cTn id="5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1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3" fill="hold">
                          <p:stCondLst>
                            <p:cond delay="indefinite"/>
                          </p:stCondLst>
                          <p:childTnLst>
                            <p:par>
                              <p:cTn id="5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5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>
                                                <p:txEl>
                                                  <p:pRg st="3" end="3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7" fill="hold">
                          <p:stCondLst>
                            <p:cond delay="indefinite"/>
                          </p:stCondLst>
                          <p:childTnLst>
                            <p:par>
                              <p:cTn id="5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9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9" grpId="0" animBg="1"/>
          <p:bldP spid="20" grpId="0" animBg="1"/>
          <p:bldP spid="24" grpId="0" animBg="1"/>
          <p:bldP spid="25" grpId="0" animBg="1"/>
          <p:bldP spid="27" grpId="0" uiExpand="1" build="p"/>
          <p:bldP spid="28" grpId="0" animBg="1"/>
          <p:bldP spid="29" grpId="0"/>
          <p:bldP spid="31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8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9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1" presetID="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3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" fill="hold">
                          <p:stCondLst>
                            <p:cond delay="indefinite"/>
                          </p:stCondLst>
                          <p:childTnLst>
                            <p:par>
                              <p:cTn id="1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" presetID="22" presetClass="entr" presetSubtype="2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9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21" presetID="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3" fill="hold">
                          <p:stCondLst>
                            <p:cond delay="indefinite"/>
                          </p:stCondLst>
                          <p:childTnLst>
                            <p:par>
                              <p:cTn id="2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5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7" fill="hold">
                          <p:stCondLst>
                            <p:cond delay="indefinite"/>
                          </p:stCondLst>
                          <p:childTnLst>
                            <p:par>
                              <p:cTn id="2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9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1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" presetID="8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33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35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7" dur="1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" dur="1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9" dur="1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0" fill="hold">
                                <p:stCondLst>
                                  <p:cond delay="600"/>
                                </p:stCondLst>
                                <p:childTnLst>
                                  <p:par>
                                    <p:cTn id="41" presetID="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3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5" fill="hold">
                          <p:stCondLst>
                            <p:cond delay="indefinite"/>
                          </p:stCondLst>
                          <p:childTnLst>
                            <p:par>
                              <p:cTn id="4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7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9" fill="hold">
                          <p:stCondLst>
                            <p:cond delay="indefinite"/>
                          </p:stCondLst>
                          <p:childTnLst>
                            <p:par>
                              <p:cTn id="5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1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3" fill="hold">
                          <p:stCondLst>
                            <p:cond delay="indefinite"/>
                          </p:stCondLst>
                          <p:childTnLst>
                            <p:par>
                              <p:cTn id="5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5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7" fill="hold">
                          <p:stCondLst>
                            <p:cond delay="indefinite"/>
                          </p:stCondLst>
                          <p:childTnLst>
                            <p:par>
                              <p:cTn id="5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9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>
                                                <p:txEl>
                                                  <p:pRg st="3" end="3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1" fill="hold">
                          <p:stCondLst>
                            <p:cond delay="indefinite"/>
                          </p:stCondLst>
                          <p:childTnLst>
                            <p:par>
                              <p:cTn id="6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3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9" grpId="0" animBg="1"/>
          <p:bldP spid="20" grpId="0" animBg="1"/>
          <p:bldP spid="24" grpId="0" animBg="1"/>
          <p:bldP spid="25" grpId="0" animBg="1"/>
          <p:bldP spid="27" grpId="0" uiExpand="1" build="p"/>
          <p:bldP spid="28" grpId="0" animBg="1"/>
          <p:bldP spid="29" grpId="0"/>
          <p:bldP spid="30" grpId="0"/>
          <p:bldP spid="31" grpId="0"/>
        </p:bldLst>
      </p:timing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22401"/>
            <a:ext cx="7886700" cy="1325563"/>
          </a:xfrm>
        </p:spPr>
        <p:txBody>
          <a:bodyPr/>
          <a:lstStyle/>
          <a:p>
            <a:r>
              <a:rPr lang="en-US" dirty="0"/>
              <a:t>A uniformly random hash function leads to balanced buckets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509636"/>
                <a:ext cx="8248065" cy="4834893"/>
              </a:xfrm>
            </p:spPr>
            <p:txBody>
              <a:bodyPr>
                <a:normAutofit fontScale="92500"/>
              </a:bodyPr>
              <a:lstStyle/>
              <a:p>
                <a:pPr marL="285750" indent="-285750">
                  <a:buFont typeface="Arial" charset="0"/>
                  <a:buChar char="•"/>
                </a:pPr>
                <a:r>
                  <a:rPr lang="en-US" dirty="0"/>
                  <a:t>We just showed:</a:t>
                </a:r>
              </a:p>
              <a:p>
                <a:pPr marL="742950" lvl="1" indent="-285750">
                  <a:buFont typeface="Arial" charset="0"/>
                  <a:buChar char="•"/>
                </a:pPr>
                <a:r>
                  <a:rPr lang="en-US" sz="2800" dirty="0">
                    <a:solidFill>
                      <a:schemeClr val="accent4"/>
                    </a:solidFill>
                  </a:rPr>
                  <a:t>For all ways a bad guy could choose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1,</m:t>
                        </m:r>
                      </m:sub>
                    </m:sSub>
                    <m:sSub>
                      <m:sSubPr>
                        <m:ctrlPr>
                          <a:rPr lang="en-US" sz="28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800" i="1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n-US" sz="28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800" i="1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sz="2800" dirty="0">
                    <a:solidFill>
                      <a:schemeClr val="accent4"/>
                    </a:solidFill>
                  </a:rPr>
                  <a:t> to put into the hash table, and for all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800" i="1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sz="28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1, …, </m:t>
                        </m:r>
                        <m:r>
                          <a:rPr lang="en-US" sz="28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800" i="1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endParaRPr lang="en-US" sz="2800" dirty="0">
                  <a:solidFill>
                    <a:schemeClr val="accent4"/>
                  </a:solidFill>
                </a:endParaRPr>
              </a:p>
              <a:p>
                <a:pPr marL="457200" lvl="1" indent="0" algn="ctr">
                  <a:buNone/>
                </a:pPr>
                <a:r>
                  <a:rPr lang="en-US" sz="2800" dirty="0">
                    <a:solidFill>
                      <a:schemeClr val="accent4"/>
                    </a:solidFill>
                  </a:rPr>
                  <a:t>E[ number of items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chemeClr val="accent4"/>
                    </a:solidFill>
                  </a:rPr>
                  <a:t> ‘s bucket ]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accent4"/>
                        </a:solidFill>
                        <a:latin typeface="Cambria Math" charset="0"/>
                      </a:rPr>
                      <m:t>≤</m:t>
                    </m:r>
                  </m:oMath>
                </a14:m>
                <a:r>
                  <a:rPr lang="en-US" sz="2800" dirty="0">
                    <a:solidFill>
                      <a:schemeClr val="accent4"/>
                    </a:solidFill>
                  </a:rPr>
                  <a:t> 2.</a:t>
                </a: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dirty="0"/>
                  <a:t>Which implies: </a:t>
                </a:r>
              </a:p>
              <a:p>
                <a:pPr marL="742950" lvl="1" indent="-285750">
                  <a:buFont typeface="Arial" charset="0"/>
                  <a:buChar char="•"/>
                </a:pPr>
                <a:r>
                  <a:rPr lang="en-US" sz="2800" dirty="0">
                    <a:solidFill>
                      <a:schemeClr val="accent4"/>
                    </a:solidFill>
                  </a:rPr>
                  <a:t>No matter what sequence of operations and items the bad guy chooses, </a:t>
                </a:r>
              </a:p>
              <a:p>
                <a:pPr marL="457200" lvl="1" indent="0" algn="ctr">
                  <a:buNone/>
                </a:pPr>
                <a:r>
                  <a:rPr lang="en-US" sz="2800" dirty="0">
                    <a:solidFill>
                      <a:schemeClr val="accent4"/>
                    </a:solidFill>
                  </a:rPr>
                  <a:t>E[ time of INSERT/DELETE/SEARCH ] = O(1)</a:t>
                </a:r>
              </a:p>
              <a:p>
                <a:r>
                  <a:rPr lang="en-US" sz="3000" dirty="0"/>
                  <a:t>So, our solution is:</a:t>
                </a:r>
              </a:p>
              <a:p>
                <a:pPr marL="0" indent="0" algn="ctr">
                  <a:buNone/>
                </a:pPr>
                <a:r>
                  <a:rPr lang="en-US" sz="4000" dirty="0">
                    <a:solidFill>
                      <a:schemeClr val="accent4"/>
                    </a:solidFill>
                  </a:rPr>
                  <a:t>Pick a uniformly random hash function?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509636"/>
                <a:ext cx="8248065" cy="4834893"/>
              </a:xfrm>
              <a:blipFill>
                <a:blip r:embed="rId2"/>
                <a:stretch>
                  <a:fillRect l="-1385" t="-2100" r="-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79366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wrong with this plan?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Hint: How would you implement (and store) and uniformly random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→{1,…,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?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47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0B39900-FDA2-3F46-8A13-2FF718963DE0}"/>
              </a:ext>
            </a:extLst>
          </p:cNvPr>
          <p:cNvSpPr txBox="1">
            <a:spLocks/>
          </p:cNvSpPr>
          <p:nvPr/>
        </p:nvSpPr>
        <p:spPr>
          <a:xfrm>
            <a:off x="4038600" y="3184246"/>
            <a:ext cx="5105400" cy="336612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If h is a uniformly random function:</a:t>
            </a:r>
          </a:p>
          <a:p>
            <a:pPr lvl="1"/>
            <a:r>
              <a:rPr lang="en-US" sz="2000" dirty="0">
                <a:solidFill>
                  <a:schemeClr val="accent4"/>
                </a:solidFill>
              </a:rPr>
              <a:t>That means that </a:t>
            </a:r>
            <a:r>
              <a:rPr lang="en-US" sz="2000" b="1" dirty="0">
                <a:solidFill>
                  <a:schemeClr val="accent4"/>
                </a:solidFill>
              </a:rPr>
              <a:t>h(1) </a:t>
            </a:r>
            <a:r>
              <a:rPr lang="en-US" sz="2000" dirty="0">
                <a:solidFill>
                  <a:schemeClr val="accent4"/>
                </a:solidFill>
              </a:rPr>
              <a:t>is a </a:t>
            </a:r>
            <a:r>
              <a:rPr lang="en-US" sz="2000" b="1" dirty="0">
                <a:solidFill>
                  <a:schemeClr val="accent4"/>
                </a:solidFill>
              </a:rPr>
              <a:t>uniformly random</a:t>
            </a:r>
            <a:r>
              <a:rPr lang="en-US" sz="2000" dirty="0">
                <a:solidFill>
                  <a:schemeClr val="accent4"/>
                </a:solidFill>
              </a:rPr>
              <a:t> number between 1 and n.</a:t>
            </a:r>
          </a:p>
          <a:p>
            <a:pPr lvl="1"/>
            <a:r>
              <a:rPr lang="en-US" sz="2000" b="1" dirty="0">
                <a:solidFill>
                  <a:schemeClr val="accent4"/>
                </a:solidFill>
              </a:rPr>
              <a:t>h(2) </a:t>
            </a:r>
            <a:r>
              <a:rPr lang="en-US" sz="2000" dirty="0">
                <a:solidFill>
                  <a:schemeClr val="accent4"/>
                </a:solidFill>
              </a:rPr>
              <a:t>is also a </a:t>
            </a:r>
            <a:r>
              <a:rPr lang="en-US" sz="2000" b="1" dirty="0">
                <a:solidFill>
                  <a:schemeClr val="accent4"/>
                </a:solidFill>
              </a:rPr>
              <a:t>uniformly random </a:t>
            </a:r>
            <a:r>
              <a:rPr lang="en-US" sz="2000" dirty="0">
                <a:solidFill>
                  <a:schemeClr val="accent4"/>
                </a:solidFill>
              </a:rPr>
              <a:t>number between 1 and n, independent of h(1).</a:t>
            </a:r>
          </a:p>
          <a:p>
            <a:pPr lvl="1"/>
            <a:r>
              <a:rPr lang="en-US" sz="2000" b="1" dirty="0">
                <a:solidFill>
                  <a:schemeClr val="accent4"/>
                </a:solidFill>
              </a:rPr>
              <a:t>h(3) </a:t>
            </a:r>
            <a:r>
              <a:rPr lang="en-US" sz="2000" dirty="0">
                <a:solidFill>
                  <a:schemeClr val="accent4"/>
                </a:solidFill>
              </a:rPr>
              <a:t>is also a </a:t>
            </a:r>
            <a:r>
              <a:rPr lang="en-US" sz="2000" b="1" dirty="0">
                <a:solidFill>
                  <a:schemeClr val="accent4"/>
                </a:solidFill>
              </a:rPr>
              <a:t>uniformly random</a:t>
            </a:r>
            <a:r>
              <a:rPr lang="en-US" sz="2000" dirty="0">
                <a:solidFill>
                  <a:schemeClr val="accent4"/>
                </a:solidFill>
              </a:rPr>
              <a:t> number between 1 and n, independent of h(1), h(2).</a:t>
            </a:r>
          </a:p>
          <a:p>
            <a:pPr lvl="1"/>
            <a:r>
              <a:rPr lang="mr-IN" sz="2000" dirty="0">
                <a:solidFill>
                  <a:schemeClr val="accent4"/>
                </a:solidFill>
              </a:rPr>
              <a:t>…</a:t>
            </a:r>
            <a:endParaRPr lang="en-US" sz="2000" dirty="0">
              <a:solidFill>
                <a:schemeClr val="accent4"/>
              </a:solidFill>
            </a:endParaRPr>
          </a:p>
          <a:p>
            <a:pPr lvl="1"/>
            <a:r>
              <a:rPr lang="en-US" sz="2000" b="1" dirty="0">
                <a:solidFill>
                  <a:schemeClr val="accent4"/>
                </a:solidFill>
              </a:rPr>
              <a:t>h(n) </a:t>
            </a:r>
            <a:r>
              <a:rPr lang="en-US" sz="2000" dirty="0">
                <a:solidFill>
                  <a:schemeClr val="accent4"/>
                </a:solidFill>
              </a:rPr>
              <a:t>is also a </a:t>
            </a:r>
            <a:r>
              <a:rPr lang="en-US" sz="2000" b="1" dirty="0">
                <a:solidFill>
                  <a:schemeClr val="accent4"/>
                </a:solidFill>
              </a:rPr>
              <a:t>uniformly random</a:t>
            </a:r>
            <a:r>
              <a:rPr lang="en-US" sz="2000" dirty="0">
                <a:solidFill>
                  <a:schemeClr val="accent4"/>
                </a:solidFill>
              </a:rPr>
              <a:t> number between 1 and n, independent of h(1), h(2), </a:t>
            </a:r>
            <a:r>
              <a:rPr lang="mr-IN" sz="2000" dirty="0">
                <a:solidFill>
                  <a:schemeClr val="accent4"/>
                </a:solidFill>
              </a:rPr>
              <a:t>…</a:t>
            </a:r>
            <a:r>
              <a:rPr lang="en-US" sz="2000" dirty="0">
                <a:solidFill>
                  <a:schemeClr val="accent4"/>
                </a:solidFill>
              </a:rPr>
              <a:t>, h(n-1).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8A5168-75D3-AE41-B897-93AF83571E5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4198" y="3451739"/>
            <a:ext cx="3628621" cy="10991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6BF7627-5367-2B4B-B88B-CCF5CECCE6DC}"/>
              </a:ext>
            </a:extLst>
          </p:cNvPr>
          <p:cNvSpPr txBox="1"/>
          <p:nvPr/>
        </p:nvSpPr>
        <p:spPr>
          <a:xfrm>
            <a:off x="839855" y="4431330"/>
            <a:ext cx="30165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Think-Share Terrapins</a:t>
            </a:r>
          </a:p>
          <a:p>
            <a:r>
              <a:rPr lang="en-US" dirty="0"/>
              <a:t>1 minute think</a:t>
            </a:r>
          </a:p>
          <a:p>
            <a:r>
              <a:rPr lang="en-US" dirty="0"/>
              <a:t>(wait) 1 minute share</a:t>
            </a:r>
          </a:p>
        </p:txBody>
      </p:sp>
    </p:spTree>
    <p:extLst>
      <p:ext uri="{BB962C8B-B14F-4D97-AF65-F5344CB8AC3E}">
        <p14:creationId xmlns:p14="http://schemas.microsoft.com/office/powerpoint/2010/main" val="1501584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uniformly random hash function is not a good idea.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958657"/>
            <a:ext cx="7886700" cy="4500563"/>
          </a:xfrm>
        </p:spPr>
        <p:txBody>
          <a:bodyPr>
            <a:normAutofit/>
          </a:bodyPr>
          <a:lstStyle/>
          <a:p>
            <a:r>
              <a:rPr lang="en-US" dirty="0"/>
              <a:t>In order to store/evaluate a uniformly random hash function, we’d use a lookup table:</a:t>
            </a:r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E16F9F9-AE7F-D344-9DC6-79CAA9A617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3707472"/>
              </p:ext>
            </p:extLst>
          </p:nvPr>
        </p:nvGraphicFramePr>
        <p:xfrm>
          <a:off x="2057400" y="3124200"/>
          <a:ext cx="2171700" cy="322072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465897">
                  <a:extLst>
                    <a:ext uri="{9D8B030D-6E8A-4147-A177-3AD203B41FA5}">
                      <a16:colId xmlns:a16="http://schemas.microsoft.com/office/drawing/2014/main" val="830828715"/>
                    </a:ext>
                  </a:extLst>
                </a:gridCol>
                <a:gridCol w="705803">
                  <a:extLst>
                    <a:ext uri="{9D8B030D-6E8A-4147-A177-3AD203B41FA5}">
                      <a16:colId xmlns:a16="http://schemas.microsoft.com/office/drawing/2014/main" val="668819278"/>
                    </a:ext>
                  </a:extLst>
                </a:gridCol>
              </a:tblGrid>
              <a:tr h="40259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h(x)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6863122"/>
                  </a:ext>
                </a:extLst>
              </a:tr>
              <a:tr h="40259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AAAAAA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1986626"/>
                  </a:ext>
                </a:extLst>
              </a:tr>
              <a:tr h="40259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AAAAAB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027703"/>
                  </a:ext>
                </a:extLst>
              </a:tr>
              <a:tr h="40259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AAAAAC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540209"/>
                  </a:ext>
                </a:extLst>
              </a:tr>
              <a:tr h="40259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AAAAAD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1532800"/>
                  </a:ext>
                </a:extLst>
              </a:tr>
              <a:tr h="40259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8336607"/>
                  </a:ext>
                </a:extLst>
              </a:tr>
              <a:tr h="40259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ZZZZZY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8209930"/>
                  </a:ext>
                </a:extLst>
              </a:tr>
              <a:tr h="40259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ZZZZZZ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868234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87184AC3-404E-534F-A81E-9B2B4A0EDAAA}"/>
              </a:ext>
            </a:extLst>
          </p:cNvPr>
          <p:cNvSpPr txBox="1"/>
          <p:nvPr/>
        </p:nvSpPr>
        <p:spPr>
          <a:xfrm>
            <a:off x="-266700" y="4491970"/>
            <a:ext cx="1600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CF6E6C"/>
                </a:solidFill>
              </a:rPr>
              <a:t>All of the M things in the universe</a:t>
            </a: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E97D22C9-516A-5742-B156-0CB477521991}"/>
              </a:ext>
            </a:extLst>
          </p:cNvPr>
          <p:cNvSpPr/>
          <p:nvPr/>
        </p:nvSpPr>
        <p:spPr>
          <a:xfrm>
            <a:off x="1333500" y="3562350"/>
            <a:ext cx="571500" cy="2782570"/>
          </a:xfrm>
          <a:prstGeom prst="leftBrace">
            <a:avLst/>
          </a:prstGeom>
          <a:ln>
            <a:solidFill>
              <a:srgbClr val="CF6E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2FF335-3F67-5F4E-AAA7-711D20D5C46D}"/>
              </a:ext>
            </a:extLst>
          </p:cNvPr>
          <p:cNvSpPr txBox="1"/>
          <p:nvPr/>
        </p:nvSpPr>
        <p:spPr>
          <a:xfrm>
            <a:off x="4667250" y="3028950"/>
            <a:ext cx="413385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Each value of h(x) takes log(n) bits to store.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Storing M such values requires </a:t>
            </a:r>
            <a:r>
              <a:rPr lang="en-US" sz="2400" dirty="0" err="1"/>
              <a:t>Mlog</a:t>
            </a:r>
            <a:r>
              <a:rPr lang="en-US" sz="2400" dirty="0"/>
              <a:t>(n) bits. </a:t>
            </a:r>
          </a:p>
          <a:p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In contrast, direct addressing (initializing a bucket for every item in the universe) requires only M bits.</a:t>
            </a:r>
          </a:p>
        </p:txBody>
      </p:sp>
    </p:spTree>
    <p:extLst>
      <p:ext uri="{BB962C8B-B14F-4D97-AF65-F5344CB8AC3E}">
        <p14:creationId xmlns:p14="http://schemas.microsoft.com/office/powerpoint/2010/main" val="233344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6" grpId="0"/>
      <p:bldP spid="7" grpId="0" animBg="1"/>
      <p:bldP spid="8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832671-14D9-5948-8811-D58A547A62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way to say this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ED99FF-6D6D-624F-8323-0D641F5891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are lots of hash functions.</a:t>
            </a:r>
          </a:p>
          <a:p>
            <a:r>
              <a:rPr lang="en-US" dirty="0"/>
              <a:t>There are </a:t>
            </a:r>
            <a:r>
              <a:rPr lang="en-US" dirty="0" err="1"/>
              <a:t>n</a:t>
            </a:r>
            <a:r>
              <a:rPr lang="en-US" baseline="30000" dirty="0" err="1"/>
              <a:t>M</a:t>
            </a:r>
            <a:r>
              <a:rPr lang="en-US" dirty="0"/>
              <a:t> of them.</a:t>
            </a:r>
          </a:p>
          <a:p>
            <a:r>
              <a:rPr lang="en-US" dirty="0"/>
              <a:t>Writing down a random one of them takes log(</a:t>
            </a:r>
            <a:r>
              <a:rPr lang="en-US" dirty="0" err="1"/>
              <a:t>n</a:t>
            </a:r>
            <a:r>
              <a:rPr lang="en-US" baseline="30000" dirty="0" err="1"/>
              <a:t>M</a:t>
            </a:r>
            <a:r>
              <a:rPr lang="en-US" dirty="0"/>
              <a:t>) bits, which is M log(n).</a:t>
            </a: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C79B508E-7FFF-CA4F-AECB-4DB05C6BC898}"/>
              </a:ext>
            </a:extLst>
          </p:cNvPr>
          <p:cNvSpPr/>
          <p:nvPr/>
        </p:nvSpPr>
        <p:spPr>
          <a:xfrm rot="408978">
            <a:off x="3217190" y="3631631"/>
            <a:ext cx="5759972" cy="3154426"/>
          </a:xfrm>
          <a:custGeom>
            <a:avLst/>
            <a:gdLst>
              <a:gd name="connsiteX0" fmla="*/ 629621 w 6090974"/>
              <a:gd name="connsiteY0" fmla="*/ 2465925 h 3892067"/>
              <a:gd name="connsiteX1" fmla="*/ 1154277 w 6090974"/>
              <a:gd name="connsiteY1" fmla="*/ 2316023 h 3892067"/>
              <a:gd name="connsiteX2" fmla="*/ 1529031 w 6090974"/>
              <a:gd name="connsiteY2" fmla="*/ 1806358 h 3892067"/>
              <a:gd name="connsiteX3" fmla="*/ 1648952 w 6090974"/>
              <a:gd name="connsiteY3" fmla="*/ 861977 h 3892067"/>
              <a:gd name="connsiteX4" fmla="*/ 2128637 w 6090974"/>
              <a:gd name="connsiteY4" fmla="*/ 157440 h 3892067"/>
              <a:gd name="connsiteX5" fmla="*/ 2893136 w 6090974"/>
              <a:gd name="connsiteY5" fmla="*/ 157440 h 3892067"/>
              <a:gd name="connsiteX6" fmla="*/ 3237909 w 6090974"/>
              <a:gd name="connsiteY6" fmla="*/ 7538 h 3892067"/>
              <a:gd name="connsiteX7" fmla="*/ 3657634 w 6090974"/>
              <a:gd name="connsiteY7" fmla="*/ 427263 h 3892067"/>
              <a:gd name="connsiteX8" fmla="*/ 3702604 w 6090974"/>
              <a:gd name="connsiteY8" fmla="*/ 652115 h 3892067"/>
              <a:gd name="connsiteX9" fmla="*/ 4347182 w 6090974"/>
              <a:gd name="connsiteY9" fmla="*/ 472233 h 3892067"/>
              <a:gd name="connsiteX10" fmla="*/ 5321542 w 6090974"/>
              <a:gd name="connsiteY10" fmla="*/ 517204 h 3892067"/>
              <a:gd name="connsiteX11" fmla="*/ 5981109 w 6090974"/>
              <a:gd name="connsiteY11" fmla="*/ 981899 h 3892067"/>
              <a:gd name="connsiteX12" fmla="*/ 6056060 w 6090974"/>
              <a:gd name="connsiteY12" fmla="*/ 2196102 h 3892067"/>
              <a:gd name="connsiteX13" fmla="*/ 5621345 w 6090974"/>
              <a:gd name="connsiteY13" fmla="*/ 3470266 h 3892067"/>
              <a:gd name="connsiteX14" fmla="*/ 5036729 w 6090974"/>
              <a:gd name="connsiteY14" fmla="*/ 3620167 h 3892067"/>
              <a:gd name="connsiteX15" fmla="*/ 4826867 w 6090974"/>
              <a:gd name="connsiteY15" fmla="*/ 3080522 h 3892067"/>
              <a:gd name="connsiteX16" fmla="*/ 3522723 w 6090974"/>
              <a:gd name="connsiteY16" fmla="*/ 3140482 h 3892067"/>
              <a:gd name="connsiteX17" fmla="*/ 3372821 w 6090974"/>
              <a:gd name="connsiteY17" fmla="*/ 3710108 h 3892067"/>
              <a:gd name="connsiteX18" fmla="*/ 2803195 w 6090974"/>
              <a:gd name="connsiteY18" fmla="*/ 3740089 h 3892067"/>
              <a:gd name="connsiteX19" fmla="*/ 2203588 w 6090974"/>
              <a:gd name="connsiteY19" fmla="*/ 1866318 h 3892067"/>
              <a:gd name="connsiteX20" fmla="*/ 1753883 w 6090974"/>
              <a:gd name="connsiteY20" fmla="*/ 2331013 h 3892067"/>
              <a:gd name="connsiteX21" fmla="*/ 1019365 w 6090974"/>
              <a:gd name="connsiteY21" fmla="*/ 2840679 h 3892067"/>
              <a:gd name="connsiteX22" fmla="*/ 254867 w 6090974"/>
              <a:gd name="connsiteY22" fmla="*/ 2765728 h 3892067"/>
              <a:gd name="connsiteX23" fmla="*/ 34 w 6090974"/>
              <a:gd name="connsiteY23" fmla="*/ 2241072 h 3892067"/>
              <a:gd name="connsiteX24" fmla="*/ 239877 w 6090974"/>
              <a:gd name="connsiteY24" fmla="*/ 2106161 h 3892067"/>
              <a:gd name="connsiteX25" fmla="*/ 629621 w 6090974"/>
              <a:gd name="connsiteY25" fmla="*/ 2465925 h 3892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6090974" h="3892067">
                <a:moveTo>
                  <a:pt x="629621" y="2465925"/>
                </a:moveTo>
                <a:cubicBezTo>
                  <a:pt x="782021" y="2500902"/>
                  <a:pt x="1004375" y="2425951"/>
                  <a:pt x="1154277" y="2316023"/>
                </a:cubicBezTo>
                <a:cubicBezTo>
                  <a:pt x="1304179" y="2206095"/>
                  <a:pt x="1446585" y="2048699"/>
                  <a:pt x="1529031" y="1806358"/>
                </a:cubicBezTo>
                <a:cubicBezTo>
                  <a:pt x="1611477" y="1564017"/>
                  <a:pt x="1549018" y="1136797"/>
                  <a:pt x="1648952" y="861977"/>
                </a:cubicBezTo>
                <a:cubicBezTo>
                  <a:pt x="1748886" y="587157"/>
                  <a:pt x="1921273" y="274863"/>
                  <a:pt x="2128637" y="157440"/>
                </a:cubicBezTo>
                <a:cubicBezTo>
                  <a:pt x="2336001" y="40017"/>
                  <a:pt x="2708257" y="182424"/>
                  <a:pt x="2893136" y="157440"/>
                </a:cubicBezTo>
                <a:cubicBezTo>
                  <a:pt x="3078015" y="132456"/>
                  <a:pt x="3110493" y="-37433"/>
                  <a:pt x="3237909" y="7538"/>
                </a:cubicBezTo>
                <a:cubicBezTo>
                  <a:pt x="3365325" y="52509"/>
                  <a:pt x="3580185" y="319834"/>
                  <a:pt x="3657634" y="427263"/>
                </a:cubicBezTo>
                <a:cubicBezTo>
                  <a:pt x="3735083" y="534692"/>
                  <a:pt x="3587679" y="644620"/>
                  <a:pt x="3702604" y="652115"/>
                </a:cubicBezTo>
                <a:cubicBezTo>
                  <a:pt x="3817529" y="659610"/>
                  <a:pt x="4077359" y="494718"/>
                  <a:pt x="4347182" y="472233"/>
                </a:cubicBezTo>
                <a:cubicBezTo>
                  <a:pt x="4617005" y="449748"/>
                  <a:pt x="5049221" y="432260"/>
                  <a:pt x="5321542" y="517204"/>
                </a:cubicBezTo>
                <a:cubicBezTo>
                  <a:pt x="5593863" y="602148"/>
                  <a:pt x="5858689" y="702083"/>
                  <a:pt x="5981109" y="981899"/>
                </a:cubicBezTo>
                <a:cubicBezTo>
                  <a:pt x="6103529" y="1261715"/>
                  <a:pt x="6116021" y="1781374"/>
                  <a:pt x="6056060" y="2196102"/>
                </a:cubicBezTo>
                <a:cubicBezTo>
                  <a:pt x="5996099" y="2610830"/>
                  <a:pt x="5791233" y="3232922"/>
                  <a:pt x="5621345" y="3470266"/>
                </a:cubicBezTo>
                <a:cubicBezTo>
                  <a:pt x="5451457" y="3707610"/>
                  <a:pt x="5169142" y="3685124"/>
                  <a:pt x="5036729" y="3620167"/>
                </a:cubicBezTo>
                <a:cubicBezTo>
                  <a:pt x="4904316" y="3555210"/>
                  <a:pt x="5079201" y="3160469"/>
                  <a:pt x="4826867" y="3080522"/>
                </a:cubicBezTo>
                <a:cubicBezTo>
                  <a:pt x="4574533" y="3000575"/>
                  <a:pt x="3765064" y="3035551"/>
                  <a:pt x="3522723" y="3140482"/>
                </a:cubicBezTo>
                <a:cubicBezTo>
                  <a:pt x="3280382" y="3245413"/>
                  <a:pt x="3492742" y="3610174"/>
                  <a:pt x="3372821" y="3710108"/>
                </a:cubicBezTo>
                <a:cubicBezTo>
                  <a:pt x="3252900" y="3810042"/>
                  <a:pt x="2998067" y="4047387"/>
                  <a:pt x="2803195" y="3740089"/>
                </a:cubicBezTo>
                <a:cubicBezTo>
                  <a:pt x="2608323" y="3432791"/>
                  <a:pt x="2378473" y="2101164"/>
                  <a:pt x="2203588" y="1866318"/>
                </a:cubicBezTo>
                <a:cubicBezTo>
                  <a:pt x="2028703" y="1631472"/>
                  <a:pt x="1951254" y="2168619"/>
                  <a:pt x="1753883" y="2331013"/>
                </a:cubicBezTo>
                <a:cubicBezTo>
                  <a:pt x="1556513" y="2493407"/>
                  <a:pt x="1269201" y="2768227"/>
                  <a:pt x="1019365" y="2840679"/>
                </a:cubicBezTo>
                <a:cubicBezTo>
                  <a:pt x="769529" y="2913131"/>
                  <a:pt x="424755" y="2865662"/>
                  <a:pt x="254867" y="2765728"/>
                </a:cubicBezTo>
                <a:cubicBezTo>
                  <a:pt x="84979" y="2665794"/>
                  <a:pt x="2532" y="2351000"/>
                  <a:pt x="34" y="2241072"/>
                </a:cubicBezTo>
                <a:cubicBezTo>
                  <a:pt x="-2464" y="2131144"/>
                  <a:pt x="132448" y="2063689"/>
                  <a:pt x="239877" y="2106161"/>
                </a:cubicBezTo>
                <a:cubicBezTo>
                  <a:pt x="347306" y="2148633"/>
                  <a:pt x="477221" y="2430948"/>
                  <a:pt x="629621" y="2465925"/>
                </a:cubicBezTo>
                <a:close/>
              </a:path>
            </a:pathLst>
          </a:cu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39ACEF-830C-8140-BB22-0FBDF5E910AA}"/>
              </a:ext>
            </a:extLst>
          </p:cNvPr>
          <p:cNvSpPr txBox="1"/>
          <p:nvPr/>
        </p:nvSpPr>
        <p:spPr>
          <a:xfrm rot="378487">
            <a:off x="4772541" y="4590143"/>
            <a:ext cx="433215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All of the hash functions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h:U</a:t>
            </a:r>
            <a:r>
              <a:rPr lang="en-US" sz="2800" dirty="0">
                <a:solidFill>
                  <a:schemeClr val="bg1"/>
                </a:solidFill>
              </a:rPr>
              <a:t> →{1,</a:t>
            </a:r>
            <a:r>
              <a:rPr lang="mr-IN" sz="2800" dirty="0">
                <a:solidFill>
                  <a:schemeClr val="bg1"/>
                </a:solidFill>
              </a:rPr>
              <a:t>…</a:t>
            </a:r>
            <a:r>
              <a:rPr lang="en-US" sz="2800" dirty="0">
                <a:solidFill>
                  <a:schemeClr val="bg1"/>
                </a:solidFill>
              </a:rPr>
              <a:t>,n}</a:t>
            </a:r>
          </a:p>
        </p:txBody>
      </p:sp>
    </p:spTree>
    <p:extLst>
      <p:ext uri="{BB962C8B-B14F-4D97-AF65-F5344CB8AC3E}">
        <p14:creationId xmlns:p14="http://schemas.microsoft.com/office/powerpoint/2010/main" val="1216798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162" y="10519"/>
            <a:ext cx="7886700" cy="1325563"/>
          </a:xfrm>
        </p:spPr>
        <p:txBody>
          <a:bodyPr/>
          <a:lstStyle/>
          <a:p>
            <a:r>
              <a:rPr lang="en-US" dirty="0"/>
              <a:t>Another thought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5982" y="1122927"/>
            <a:ext cx="7886700" cy="4351338"/>
          </a:xfrm>
        </p:spPr>
        <p:txBody>
          <a:bodyPr/>
          <a:lstStyle/>
          <a:p>
            <a:r>
              <a:rPr lang="en-US" dirty="0">
                <a:solidFill>
                  <a:schemeClr val="accent4"/>
                </a:solidFill>
              </a:rPr>
              <a:t>Just remember h on the relevant values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270348" y="4001294"/>
            <a:ext cx="1529864" cy="231976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6985486" y="4053377"/>
            <a:ext cx="1529864" cy="231976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70348" y="6311899"/>
            <a:ext cx="2104142" cy="3691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Algorithm now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927039" y="6249358"/>
            <a:ext cx="2104142" cy="3691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Algorithm later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21223" y="4622457"/>
            <a:ext cx="1452346" cy="90658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563573" flipH="1">
            <a:off x="-1864069" y="1613902"/>
            <a:ext cx="3022693" cy="2464181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333215" y="2298983"/>
            <a:ext cx="727270" cy="6011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13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220312" y="2689221"/>
            <a:ext cx="681268" cy="5943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22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020768" y="2417333"/>
            <a:ext cx="665268" cy="60661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43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787584" y="2652229"/>
            <a:ext cx="719857" cy="59434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92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694490" y="2392049"/>
            <a:ext cx="719857" cy="59434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>
                <a:solidFill>
                  <a:schemeClr val="tx1"/>
                </a:solidFill>
              </a:rPr>
              <a:t>7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Cloud 15"/>
          <p:cNvSpPr/>
          <p:nvPr/>
        </p:nvSpPr>
        <p:spPr>
          <a:xfrm>
            <a:off x="5886563" y="1253176"/>
            <a:ext cx="3834581" cy="2934929"/>
          </a:xfrm>
          <a:prstGeom prst="cloud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858287" y="3729482"/>
            <a:ext cx="13159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h(13) = 6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612817" y="3247955"/>
            <a:ext cx="13159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h(13) = 6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237102" y="4138791"/>
            <a:ext cx="14496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h(22) = 3</a:t>
            </a:r>
          </a:p>
        </p:txBody>
      </p:sp>
      <p:sp>
        <p:nvSpPr>
          <p:cNvPr id="21" name="TextBox 20"/>
          <p:cNvSpPr txBox="1"/>
          <p:nvPr/>
        </p:nvSpPr>
        <p:spPr>
          <a:xfrm rot="967771">
            <a:off x="7254295" y="2793117"/>
            <a:ext cx="14496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h(22) = 3</a:t>
            </a:r>
          </a:p>
        </p:txBody>
      </p:sp>
      <p:sp>
        <p:nvSpPr>
          <p:cNvPr id="22" name="TextBox 21"/>
          <p:cNvSpPr txBox="1"/>
          <p:nvPr/>
        </p:nvSpPr>
        <p:spPr>
          <a:xfrm rot="20447495">
            <a:off x="6344620" y="2240071"/>
            <a:ext cx="15836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h(43) = 2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785952" y="2251239"/>
            <a:ext cx="15836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h(92) = 3</a:t>
            </a:r>
          </a:p>
        </p:txBody>
      </p:sp>
      <p:sp>
        <p:nvSpPr>
          <p:cNvPr id="24" name="TextBox 23"/>
          <p:cNvSpPr txBox="1"/>
          <p:nvPr/>
        </p:nvSpPr>
        <p:spPr>
          <a:xfrm rot="571654">
            <a:off x="7302657" y="1626637"/>
            <a:ext cx="15836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h(7) = 8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297124" y="3722524"/>
            <a:ext cx="362103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4"/>
                </a:solidFill>
                <a:ea typeface="Comic Sans MS" charset="0"/>
                <a:cs typeface="Comic Sans MS" charset="0"/>
              </a:rPr>
              <a:t>We need some way of storing keys and values with O(1) INSERT/DELETE/SEARCH</a:t>
            </a:r>
            <a:r>
              <a:rPr lang="mr-IN" sz="2400" dirty="0">
                <a:solidFill>
                  <a:schemeClr val="accent4"/>
                </a:solidFill>
                <a:ea typeface="Comic Sans MS" charset="0"/>
                <a:cs typeface="Comic Sans MS" charset="0"/>
              </a:rPr>
              <a:t>…</a:t>
            </a:r>
            <a:endParaRPr lang="en-US" sz="2400" dirty="0">
              <a:solidFill>
                <a:schemeClr val="accent4"/>
              </a:solidFill>
              <a:ea typeface="Comic Sans MS" charset="0"/>
              <a:cs typeface="Comic Sans MS" charset="0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90459" y="5286252"/>
            <a:ext cx="1579978" cy="185492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172FB37-396C-744F-9B07-893DDE86671C}"/>
              </a:ext>
            </a:extLst>
          </p:cNvPr>
          <p:cNvSpPr txBox="1"/>
          <p:nvPr/>
        </p:nvSpPr>
        <p:spPr>
          <a:xfrm>
            <a:off x="5531924" y="110722"/>
            <a:ext cx="349925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THIS SLIDE SKIPPED IN CLASS</a:t>
            </a:r>
          </a:p>
        </p:txBody>
      </p:sp>
    </p:spTree>
    <p:extLst>
      <p:ext uri="{BB962C8B-B14F-4D97-AF65-F5344CB8AC3E}">
        <p14:creationId xmlns:p14="http://schemas.microsoft.com/office/powerpoint/2010/main" val="1498099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8" presetClass="emph" presetSubtype="0" repeatCount="2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43200000">
                                      <p:cBhvr>
                                        <p:cTn id="4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 animBg="1"/>
      <p:bldP spid="17" grpId="0"/>
      <p:bldP spid="17" grpId="1"/>
      <p:bldP spid="18" grpId="0"/>
      <p:bldP spid="19" grpId="0"/>
      <p:bldP spid="19" grpId="1"/>
      <p:bldP spid="21" grpId="0"/>
      <p:bldP spid="22" grpId="0"/>
      <p:bldP spid="23" grpId="0"/>
      <p:bldP spid="24" grpId="0"/>
      <p:bldP spid="25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Could we store a uniformly random h without using a lookup table?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6436" y="3036081"/>
            <a:ext cx="2911127" cy="3275818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AC3B09B-4C6B-7040-8556-5F71CBAF4F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Maybe there’s a different way to store h that uses less space?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C375FE-7746-FB48-94BD-D6BC4D5689DA}"/>
              </a:ext>
            </a:extLst>
          </p:cNvPr>
          <p:cNvSpPr txBox="1"/>
          <p:nvPr/>
        </p:nvSpPr>
        <p:spPr>
          <a:xfrm>
            <a:off x="5531924" y="110722"/>
            <a:ext cx="349925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THIS SLIDE SKIPPED IN CLASS</a:t>
            </a:r>
          </a:p>
        </p:txBody>
      </p:sp>
    </p:spTree>
    <p:extLst>
      <p:ext uri="{BB962C8B-B14F-4D97-AF65-F5344CB8AC3E}">
        <p14:creationId xmlns:p14="http://schemas.microsoft.com/office/powerpoint/2010/main" val="1872338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Aside: description length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0958" y="1728891"/>
                <a:ext cx="8039100" cy="4351338"/>
              </a:xfrm>
              <a:ln>
                <a:noFill/>
              </a:ln>
            </p:spPr>
            <p:txBody>
              <a:bodyPr/>
              <a:lstStyle/>
              <a:p>
                <a:r>
                  <a:rPr lang="en-US" dirty="0"/>
                  <a:t>Say I have a set S with s things in it.</a:t>
                </a:r>
              </a:p>
              <a:p>
                <a:r>
                  <a:rPr lang="en-US" dirty="0"/>
                  <a:t>I get to write down the elements of S however I like, in binary using b bits.</a:t>
                </a:r>
              </a:p>
              <a:p>
                <a:r>
                  <a:rPr lang="en-US" dirty="0"/>
                  <a:t>Then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>
                    <a:solidFill>
                      <a:schemeClr val="accent4"/>
                    </a:solidFill>
                  </a:rPr>
                  <a:t>There are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accent4"/>
                    </a:solidFill>
                  </a:rPr>
                  <a:t> binary strings of length b.</a:t>
                </a:r>
              </a:p>
              <a:p>
                <a:pPr lvl="1"/>
                <a:r>
                  <a:rPr lang="en-US" dirty="0">
                    <a:solidFill>
                      <a:schemeClr val="accent4"/>
                    </a:solidFill>
                  </a:rPr>
                  <a:t>I need to have at least as many strings as I have items in S.</a:t>
                </a:r>
              </a:p>
              <a:p>
                <a:pPr lvl="1"/>
                <a:r>
                  <a:rPr lang="en-US" dirty="0">
                    <a:solidFill>
                      <a:schemeClr val="accent4"/>
                    </a:solidFill>
                  </a:rPr>
                  <a:t>So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accent4"/>
                    </a:solidFill>
                  </a:rPr>
                  <a:t> aka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≥</m:t>
                    </m:r>
                    <m:func>
                      <m:funcPr>
                        <m:ctrlPr>
                          <a:rPr lang="en-US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</m:e>
                    </m:func>
                  </m:oMath>
                </a14:m>
                <a:endParaRPr lang="en-US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0958" y="1728891"/>
                <a:ext cx="8039100" cy="4351338"/>
              </a:xfrm>
              <a:blipFill>
                <a:blip r:embed="rId2"/>
                <a:stretch>
                  <a:fillRect l="-1262" t="-2035" r="-94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5" name="Group 24">
            <a:extLst>
              <a:ext uri="{FF2B5EF4-FFF2-40B4-BE49-F238E27FC236}">
                <a16:creationId xmlns:a16="http://schemas.microsoft.com/office/drawing/2014/main" id="{6315FBF0-B915-474D-9F17-34B0AA5233BF}"/>
              </a:ext>
            </a:extLst>
          </p:cNvPr>
          <p:cNvGrpSpPr/>
          <p:nvPr/>
        </p:nvGrpSpPr>
        <p:grpSpPr>
          <a:xfrm>
            <a:off x="5484189" y="4372708"/>
            <a:ext cx="2928287" cy="1908523"/>
            <a:chOff x="5484189" y="4372708"/>
            <a:chExt cx="2928287" cy="1908523"/>
          </a:xfrm>
        </p:grpSpPr>
        <p:sp>
          <p:nvSpPr>
            <p:cNvPr id="4" name="Oval 3"/>
            <p:cNvSpPr/>
            <p:nvPr/>
          </p:nvSpPr>
          <p:spPr>
            <a:xfrm>
              <a:off x="5484189" y="4372708"/>
              <a:ext cx="2928287" cy="1908523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 rot="730741">
              <a:off x="7492276" y="4797551"/>
              <a:ext cx="443980" cy="42912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 rot="21320105">
              <a:off x="7412619" y="5474644"/>
              <a:ext cx="443980" cy="42912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6945701" y="4883984"/>
              <a:ext cx="443980" cy="42912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 rot="730741">
              <a:off x="6462178" y="5375482"/>
              <a:ext cx="443980" cy="42912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 rot="19237546">
              <a:off x="6193761" y="4615547"/>
              <a:ext cx="443980" cy="42912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 rot="1246141">
              <a:off x="5907587" y="5141310"/>
              <a:ext cx="443980" cy="42912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 rot="730741">
              <a:off x="6035730" y="5632667"/>
              <a:ext cx="443980" cy="42912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 rot="21311469">
              <a:off x="6723711" y="5706841"/>
              <a:ext cx="443980" cy="42912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 rot="730741">
              <a:off x="6607277" y="4593697"/>
              <a:ext cx="443980" cy="42912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7963971" y="5412378"/>
              <a:ext cx="352052" cy="448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</a:rPr>
                <a:t>S</a:t>
              </a:r>
              <a:r>
                <a:rPr lang="en-US" sz="3200" dirty="0"/>
                <a:t> </a:t>
              </a:r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3879595" y="6384410"/>
            <a:ext cx="1838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F6E6C"/>
                </a:solidFill>
              </a:rPr>
              <a:t>Or, 011011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395412" y="6518366"/>
            <a:ext cx="1478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F6E6C"/>
                </a:solidFill>
              </a:rPr>
              <a:t>Or, 101111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966490" y="6272050"/>
            <a:ext cx="3386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one is named “Hercules”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569171" y="6153671"/>
            <a:ext cx="2907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I’ll call this one “Fido”</a:t>
            </a:r>
          </a:p>
        </p:txBody>
      </p:sp>
      <p:cxnSp>
        <p:nvCxnSpPr>
          <p:cNvPr id="17" name="Straight Arrow Connector 16"/>
          <p:cNvCxnSpPr>
            <a:cxnSpLocks/>
            <a:stCxn id="15" idx="0"/>
          </p:cNvCxnSpPr>
          <p:nvPr/>
        </p:nvCxnSpPr>
        <p:spPr>
          <a:xfrm flipV="1">
            <a:off x="5022808" y="5536895"/>
            <a:ext cx="1579330" cy="6167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18" idx="0"/>
          </p:cNvCxnSpPr>
          <p:nvPr/>
        </p:nvCxnSpPr>
        <p:spPr>
          <a:xfrm flipH="1" flipV="1">
            <a:off x="7625157" y="5647755"/>
            <a:ext cx="219759" cy="66275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2C2A04E0-0D85-C945-AD1D-BB780E763817}"/>
              </a:ext>
            </a:extLst>
          </p:cNvPr>
          <p:cNvSpPr txBox="1"/>
          <p:nvPr/>
        </p:nvSpPr>
        <p:spPr>
          <a:xfrm>
            <a:off x="5531924" y="110722"/>
            <a:ext cx="349925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THIS SLIDE SKIPPED IN CLASS</a:t>
            </a:r>
          </a:p>
        </p:txBody>
      </p:sp>
    </p:spTree>
    <p:extLst>
      <p:ext uri="{BB962C8B-B14F-4D97-AF65-F5344CB8AC3E}">
        <p14:creationId xmlns:p14="http://schemas.microsoft.com/office/powerpoint/2010/main" val="1149332240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21" grpId="0"/>
      <p:bldP spid="22" grpId="0"/>
      <p:bldP spid="18" grpId="1"/>
      <p:bldP spid="15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Could we store a uniformly random h without using a lookup table?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6436" y="3036081"/>
            <a:ext cx="2911127" cy="3275818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AC3B09B-4C6B-7040-8556-5F71CBAF4F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Maybe there’s a different way to store h that uses less space?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622E36-ED51-E34F-97FB-C93A3B87B11B}"/>
              </a:ext>
            </a:extLst>
          </p:cNvPr>
          <p:cNvSpPr txBox="1"/>
          <p:nvPr/>
        </p:nvSpPr>
        <p:spPr>
          <a:xfrm>
            <a:off x="5531924" y="110722"/>
            <a:ext cx="349925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THIS SLIDE SKIPPED IN CLASS</a:t>
            </a:r>
          </a:p>
        </p:txBody>
      </p:sp>
    </p:spTree>
    <p:extLst>
      <p:ext uri="{BB962C8B-B14F-4D97-AF65-F5344CB8AC3E}">
        <p14:creationId xmlns:p14="http://schemas.microsoft.com/office/powerpoint/2010/main" val="1412739077"/>
      </p:ext>
    </p:extLst>
  </p:cSld>
  <p:clrMapOvr>
    <a:masterClrMapping/>
  </p:clrMapOvr>
  <p:transition spd="slow">
    <p:pu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Hash tables </a:t>
            </a:r>
            <a:r>
              <a:rPr lang="en-US" dirty="0"/>
              <a:t>are another sort of data structure that allows fast </a:t>
            </a:r>
            <a:r>
              <a:rPr lang="en-US" dirty="0">
                <a:solidFill>
                  <a:schemeClr val="accent4"/>
                </a:solidFill>
              </a:rPr>
              <a:t>INSERT</a:t>
            </a:r>
            <a:r>
              <a:rPr lang="en-US" dirty="0"/>
              <a:t>/</a:t>
            </a:r>
            <a:r>
              <a:rPr lang="en-US" dirty="0">
                <a:solidFill>
                  <a:schemeClr val="accent1"/>
                </a:solidFill>
              </a:rPr>
              <a:t>DELETE</a:t>
            </a:r>
            <a:r>
              <a:rPr lang="en-US" dirty="0"/>
              <a:t>/</a:t>
            </a:r>
            <a:r>
              <a:rPr lang="en-US" dirty="0">
                <a:solidFill>
                  <a:srgbClr val="CF6E6C"/>
                </a:solidFill>
              </a:rPr>
              <a:t>SEARCH</a:t>
            </a:r>
            <a:r>
              <a:rPr lang="en-US" dirty="0">
                <a:solidFill>
                  <a:schemeClr val="accent5"/>
                </a:solidFill>
              </a:rPr>
              <a:t>.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like self-balancing binary trees</a:t>
            </a:r>
            <a:endParaRPr lang="en-US" sz="1500" dirty="0">
              <a:solidFill>
                <a:schemeClr val="accent4"/>
              </a:solidFill>
            </a:endParaRPr>
          </a:p>
          <a:p>
            <a:pPr lvl="1"/>
            <a:r>
              <a:rPr lang="en-US" dirty="0">
                <a:solidFill>
                  <a:schemeClr val="accent4"/>
                </a:solidFill>
              </a:rPr>
              <a:t>The difference is we can get better performance in expectation by using randomness. </a:t>
            </a:r>
          </a:p>
          <a:p>
            <a:endParaRPr lang="en-US" sz="1200" dirty="0">
              <a:solidFill>
                <a:schemeClr val="accent5"/>
              </a:solidFill>
            </a:endParaRPr>
          </a:p>
          <a:p>
            <a:r>
              <a:rPr lang="en-US" b="1" dirty="0"/>
              <a:t>Hash families </a:t>
            </a:r>
            <a:r>
              <a:rPr lang="en-US" dirty="0"/>
              <a:t>are the magic behind hash tables.</a:t>
            </a:r>
          </a:p>
          <a:p>
            <a:endParaRPr lang="en-US" sz="2400" dirty="0"/>
          </a:p>
          <a:p>
            <a:r>
              <a:rPr lang="en-US" b="1" dirty="0"/>
              <a:t>Universal hash families </a:t>
            </a:r>
            <a:r>
              <a:rPr lang="en-US" dirty="0"/>
              <a:t>are even more magical.</a:t>
            </a:r>
          </a:p>
        </p:txBody>
      </p:sp>
      <p:sp>
        <p:nvSpPr>
          <p:cNvPr id="4" name="Right Arrow 3"/>
          <p:cNvSpPr/>
          <p:nvPr/>
        </p:nvSpPr>
        <p:spPr>
          <a:xfrm rot="8578113">
            <a:off x="3361100" y="1083213"/>
            <a:ext cx="1153551" cy="5767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664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162" y="229259"/>
            <a:ext cx="8863837" cy="762436"/>
          </a:xfrm>
        </p:spPr>
        <p:txBody>
          <a:bodyPr>
            <a:normAutofit fontScale="90000"/>
          </a:bodyPr>
          <a:lstStyle/>
          <a:p>
            <a:r>
              <a:rPr lang="en-US" dirty="0"/>
              <a:t>We need </a:t>
            </a:r>
            <a:r>
              <a:rPr lang="en-US" dirty="0" err="1"/>
              <a:t>Mlog</a:t>
            </a:r>
            <a:r>
              <a:rPr lang="en-US" dirty="0"/>
              <a:t>(n) bits to store a random hash function </a:t>
            </a:r>
            <a:r>
              <a:rPr lang="en-US" dirty="0" err="1"/>
              <a:t>h:U</a:t>
            </a:r>
            <a:r>
              <a:rPr lang="en-US" dirty="0"/>
              <a:t> -&gt; {1,…,n}</a:t>
            </a:r>
          </a:p>
        </p:txBody>
      </p:sp>
      <p:sp>
        <p:nvSpPr>
          <p:cNvPr id="7" name="Freeform 6"/>
          <p:cNvSpPr/>
          <p:nvPr/>
        </p:nvSpPr>
        <p:spPr>
          <a:xfrm rot="408978">
            <a:off x="3217190" y="3631631"/>
            <a:ext cx="5759972" cy="3154426"/>
          </a:xfrm>
          <a:custGeom>
            <a:avLst/>
            <a:gdLst>
              <a:gd name="connsiteX0" fmla="*/ 629621 w 6090974"/>
              <a:gd name="connsiteY0" fmla="*/ 2465925 h 3892067"/>
              <a:gd name="connsiteX1" fmla="*/ 1154277 w 6090974"/>
              <a:gd name="connsiteY1" fmla="*/ 2316023 h 3892067"/>
              <a:gd name="connsiteX2" fmla="*/ 1529031 w 6090974"/>
              <a:gd name="connsiteY2" fmla="*/ 1806358 h 3892067"/>
              <a:gd name="connsiteX3" fmla="*/ 1648952 w 6090974"/>
              <a:gd name="connsiteY3" fmla="*/ 861977 h 3892067"/>
              <a:gd name="connsiteX4" fmla="*/ 2128637 w 6090974"/>
              <a:gd name="connsiteY4" fmla="*/ 157440 h 3892067"/>
              <a:gd name="connsiteX5" fmla="*/ 2893136 w 6090974"/>
              <a:gd name="connsiteY5" fmla="*/ 157440 h 3892067"/>
              <a:gd name="connsiteX6" fmla="*/ 3237909 w 6090974"/>
              <a:gd name="connsiteY6" fmla="*/ 7538 h 3892067"/>
              <a:gd name="connsiteX7" fmla="*/ 3657634 w 6090974"/>
              <a:gd name="connsiteY7" fmla="*/ 427263 h 3892067"/>
              <a:gd name="connsiteX8" fmla="*/ 3702604 w 6090974"/>
              <a:gd name="connsiteY8" fmla="*/ 652115 h 3892067"/>
              <a:gd name="connsiteX9" fmla="*/ 4347182 w 6090974"/>
              <a:gd name="connsiteY9" fmla="*/ 472233 h 3892067"/>
              <a:gd name="connsiteX10" fmla="*/ 5321542 w 6090974"/>
              <a:gd name="connsiteY10" fmla="*/ 517204 h 3892067"/>
              <a:gd name="connsiteX11" fmla="*/ 5981109 w 6090974"/>
              <a:gd name="connsiteY11" fmla="*/ 981899 h 3892067"/>
              <a:gd name="connsiteX12" fmla="*/ 6056060 w 6090974"/>
              <a:gd name="connsiteY12" fmla="*/ 2196102 h 3892067"/>
              <a:gd name="connsiteX13" fmla="*/ 5621345 w 6090974"/>
              <a:gd name="connsiteY13" fmla="*/ 3470266 h 3892067"/>
              <a:gd name="connsiteX14" fmla="*/ 5036729 w 6090974"/>
              <a:gd name="connsiteY14" fmla="*/ 3620167 h 3892067"/>
              <a:gd name="connsiteX15" fmla="*/ 4826867 w 6090974"/>
              <a:gd name="connsiteY15" fmla="*/ 3080522 h 3892067"/>
              <a:gd name="connsiteX16" fmla="*/ 3522723 w 6090974"/>
              <a:gd name="connsiteY16" fmla="*/ 3140482 h 3892067"/>
              <a:gd name="connsiteX17" fmla="*/ 3372821 w 6090974"/>
              <a:gd name="connsiteY17" fmla="*/ 3710108 h 3892067"/>
              <a:gd name="connsiteX18" fmla="*/ 2803195 w 6090974"/>
              <a:gd name="connsiteY18" fmla="*/ 3740089 h 3892067"/>
              <a:gd name="connsiteX19" fmla="*/ 2203588 w 6090974"/>
              <a:gd name="connsiteY19" fmla="*/ 1866318 h 3892067"/>
              <a:gd name="connsiteX20" fmla="*/ 1753883 w 6090974"/>
              <a:gd name="connsiteY20" fmla="*/ 2331013 h 3892067"/>
              <a:gd name="connsiteX21" fmla="*/ 1019365 w 6090974"/>
              <a:gd name="connsiteY21" fmla="*/ 2840679 h 3892067"/>
              <a:gd name="connsiteX22" fmla="*/ 254867 w 6090974"/>
              <a:gd name="connsiteY22" fmla="*/ 2765728 h 3892067"/>
              <a:gd name="connsiteX23" fmla="*/ 34 w 6090974"/>
              <a:gd name="connsiteY23" fmla="*/ 2241072 h 3892067"/>
              <a:gd name="connsiteX24" fmla="*/ 239877 w 6090974"/>
              <a:gd name="connsiteY24" fmla="*/ 2106161 h 3892067"/>
              <a:gd name="connsiteX25" fmla="*/ 629621 w 6090974"/>
              <a:gd name="connsiteY25" fmla="*/ 2465925 h 3892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6090974" h="3892067">
                <a:moveTo>
                  <a:pt x="629621" y="2465925"/>
                </a:moveTo>
                <a:cubicBezTo>
                  <a:pt x="782021" y="2500902"/>
                  <a:pt x="1004375" y="2425951"/>
                  <a:pt x="1154277" y="2316023"/>
                </a:cubicBezTo>
                <a:cubicBezTo>
                  <a:pt x="1304179" y="2206095"/>
                  <a:pt x="1446585" y="2048699"/>
                  <a:pt x="1529031" y="1806358"/>
                </a:cubicBezTo>
                <a:cubicBezTo>
                  <a:pt x="1611477" y="1564017"/>
                  <a:pt x="1549018" y="1136797"/>
                  <a:pt x="1648952" y="861977"/>
                </a:cubicBezTo>
                <a:cubicBezTo>
                  <a:pt x="1748886" y="587157"/>
                  <a:pt x="1921273" y="274863"/>
                  <a:pt x="2128637" y="157440"/>
                </a:cubicBezTo>
                <a:cubicBezTo>
                  <a:pt x="2336001" y="40017"/>
                  <a:pt x="2708257" y="182424"/>
                  <a:pt x="2893136" y="157440"/>
                </a:cubicBezTo>
                <a:cubicBezTo>
                  <a:pt x="3078015" y="132456"/>
                  <a:pt x="3110493" y="-37433"/>
                  <a:pt x="3237909" y="7538"/>
                </a:cubicBezTo>
                <a:cubicBezTo>
                  <a:pt x="3365325" y="52509"/>
                  <a:pt x="3580185" y="319834"/>
                  <a:pt x="3657634" y="427263"/>
                </a:cubicBezTo>
                <a:cubicBezTo>
                  <a:pt x="3735083" y="534692"/>
                  <a:pt x="3587679" y="644620"/>
                  <a:pt x="3702604" y="652115"/>
                </a:cubicBezTo>
                <a:cubicBezTo>
                  <a:pt x="3817529" y="659610"/>
                  <a:pt x="4077359" y="494718"/>
                  <a:pt x="4347182" y="472233"/>
                </a:cubicBezTo>
                <a:cubicBezTo>
                  <a:pt x="4617005" y="449748"/>
                  <a:pt x="5049221" y="432260"/>
                  <a:pt x="5321542" y="517204"/>
                </a:cubicBezTo>
                <a:cubicBezTo>
                  <a:pt x="5593863" y="602148"/>
                  <a:pt x="5858689" y="702083"/>
                  <a:pt x="5981109" y="981899"/>
                </a:cubicBezTo>
                <a:cubicBezTo>
                  <a:pt x="6103529" y="1261715"/>
                  <a:pt x="6116021" y="1781374"/>
                  <a:pt x="6056060" y="2196102"/>
                </a:cubicBezTo>
                <a:cubicBezTo>
                  <a:pt x="5996099" y="2610830"/>
                  <a:pt x="5791233" y="3232922"/>
                  <a:pt x="5621345" y="3470266"/>
                </a:cubicBezTo>
                <a:cubicBezTo>
                  <a:pt x="5451457" y="3707610"/>
                  <a:pt x="5169142" y="3685124"/>
                  <a:pt x="5036729" y="3620167"/>
                </a:cubicBezTo>
                <a:cubicBezTo>
                  <a:pt x="4904316" y="3555210"/>
                  <a:pt x="5079201" y="3160469"/>
                  <a:pt x="4826867" y="3080522"/>
                </a:cubicBezTo>
                <a:cubicBezTo>
                  <a:pt x="4574533" y="3000575"/>
                  <a:pt x="3765064" y="3035551"/>
                  <a:pt x="3522723" y="3140482"/>
                </a:cubicBezTo>
                <a:cubicBezTo>
                  <a:pt x="3280382" y="3245413"/>
                  <a:pt x="3492742" y="3610174"/>
                  <a:pt x="3372821" y="3710108"/>
                </a:cubicBezTo>
                <a:cubicBezTo>
                  <a:pt x="3252900" y="3810042"/>
                  <a:pt x="2998067" y="4047387"/>
                  <a:pt x="2803195" y="3740089"/>
                </a:cubicBezTo>
                <a:cubicBezTo>
                  <a:pt x="2608323" y="3432791"/>
                  <a:pt x="2378473" y="2101164"/>
                  <a:pt x="2203588" y="1866318"/>
                </a:cubicBezTo>
                <a:cubicBezTo>
                  <a:pt x="2028703" y="1631472"/>
                  <a:pt x="1951254" y="2168619"/>
                  <a:pt x="1753883" y="2331013"/>
                </a:cubicBezTo>
                <a:cubicBezTo>
                  <a:pt x="1556513" y="2493407"/>
                  <a:pt x="1269201" y="2768227"/>
                  <a:pt x="1019365" y="2840679"/>
                </a:cubicBezTo>
                <a:cubicBezTo>
                  <a:pt x="769529" y="2913131"/>
                  <a:pt x="424755" y="2865662"/>
                  <a:pt x="254867" y="2765728"/>
                </a:cubicBezTo>
                <a:cubicBezTo>
                  <a:pt x="84979" y="2665794"/>
                  <a:pt x="2532" y="2351000"/>
                  <a:pt x="34" y="2241072"/>
                </a:cubicBezTo>
                <a:cubicBezTo>
                  <a:pt x="-2464" y="2131144"/>
                  <a:pt x="132448" y="2063689"/>
                  <a:pt x="239877" y="2106161"/>
                </a:cubicBezTo>
                <a:cubicBezTo>
                  <a:pt x="347306" y="2148633"/>
                  <a:pt x="477221" y="2430948"/>
                  <a:pt x="629621" y="2465925"/>
                </a:cubicBezTo>
                <a:close/>
              </a:path>
            </a:pathLst>
          </a:cu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 rot="378487">
            <a:off x="4772541" y="4590143"/>
            <a:ext cx="433215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All of the hash functions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h:U</a:t>
            </a:r>
            <a:r>
              <a:rPr lang="en-US" sz="2800" dirty="0">
                <a:solidFill>
                  <a:schemeClr val="bg1"/>
                </a:solidFill>
              </a:rPr>
              <a:t> →{1,</a:t>
            </a:r>
            <a:r>
              <a:rPr lang="mr-IN" sz="2800" dirty="0">
                <a:solidFill>
                  <a:schemeClr val="bg1"/>
                </a:solidFill>
              </a:rPr>
              <a:t>…</a:t>
            </a:r>
            <a:r>
              <a:rPr lang="en-US" sz="2800" dirty="0">
                <a:solidFill>
                  <a:schemeClr val="bg1"/>
                </a:solidFill>
              </a:rPr>
              <a:t>,n}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80162" y="1246719"/>
            <a:ext cx="853378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dirty="0"/>
              <a:t>Say that this elephant-shaped blob represents the set of all hash functions.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800" dirty="0"/>
              <a:t>It has size </a:t>
            </a:r>
            <a:r>
              <a:rPr lang="en-US" sz="2800" dirty="0" err="1"/>
              <a:t>n</a:t>
            </a:r>
            <a:r>
              <a:rPr lang="en-US" sz="2800" baseline="30000" dirty="0" err="1"/>
              <a:t>M</a:t>
            </a:r>
            <a:r>
              <a:rPr lang="en-US" sz="2800" dirty="0"/>
              <a:t>. </a:t>
            </a:r>
            <a:r>
              <a:rPr lang="en-US" sz="2800" dirty="0">
                <a:solidFill>
                  <a:schemeClr val="accent4"/>
                </a:solidFill>
              </a:rPr>
              <a:t>(Really big!)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80162" y="2750728"/>
            <a:ext cx="765401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dirty="0"/>
              <a:t>To write down a random hash function, we need log(</a:t>
            </a:r>
            <a:r>
              <a:rPr lang="en-US" sz="2800" dirty="0" err="1"/>
              <a:t>n</a:t>
            </a:r>
            <a:r>
              <a:rPr lang="en-US" sz="2800" baseline="30000" dirty="0" err="1"/>
              <a:t>M</a:t>
            </a:r>
            <a:r>
              <a:rPr lang="en-US" sz="2800" dirty="0"/>
              <a:t>) = </a:t>
            </a:r>
            <a:r>
              <a:rPr lang="en-US" sz="2800" dirty="0" err="1"/>
              <a:t>Mlog</a:t>
            </a:r>
            <a:r>
              <a:rPr lang="en-US" sz="2800" dirty="0"/>
              <a:t>(n) bits.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ADC99E4-5446-A14C-8C36-1C89E103FA8A}"/>
              </a:ext>
            </a:extLst>
          </p:cNvPr>
          <p:cNvSpPr/>
          <p:nvPr/>
        </p:nvSpPr>
        <p:spPr>
          <a:xfrm>
            <a:off x="880466" y="5785860"/>
            <a:ext cx="385277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Technically we should argue that we need at least </a:t>
            </a:r>
            <a:r>
              <a:rPr lang="en-US" sz="1400" dirty="0" err="1"/>
              <a:t>Mlog</a:t>
            </a:r>
            <a:r>
              <a:rPr lang="en-US" sz="1400" dirty="0"/>
              <a:t>(n) bits on average when we draw a random hash function… why can’t one item have a really long name and others have shorter names?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C5CF0C-ACFB-CA49-A4CD-3B4271A4A80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476" y="5686246"/>
            <a:ext cx="881065" cy="115333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ABF93F0-7790-5A49-A792-1AAB5369EA5D}"/>
              </a:ext>
            </a:extLst>
          </p:cNvPr>
          <p:cNvSpPr txBox="1"/>
          <p:nvPr/>
        </p:nvSpPr>
        <p:spPr>
          <a:xfrm>
            <a:off x="5314689" y="2056297"/>
            <a:ext cx="349925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THIS SLIDE SKIPPED IN CLASS</a:t>
            </a:r>
          </a:p>
        </p:txBody>
      </p:sp>
    </p:spTree>
    <p:extLst>
      <p:ext uri="{BB962C8B-B14F-4D97-AF65-F5344CB8AC3E}">
        <p14:creationId xmlns:p14="http://schemas.microsoft.com/office/powerpoint/2010/main" val="749313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9" grpId="0" uiExpand="1" build="p"/>
      <p:bldP spid="10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488000"/>
            <a:ext cx="7886700" cy="4351338"/>
          </a:xfrm>
        </p:spPr>
        <p:txBody>
          <a:bodyPr/>
          <a:lstStyle/>
          <a:p>
            <a:r>
              <a:rPr lang="en-US" dirty="0"/>
              <a:t>Pick from a smaller set of functions.</a:t>
            </a:r>
          </a:p>
        </p:txBody>
      </p:sp>
      <p:sp>
        <p:nvSpPr>
          <p:cNvPr id="4" name="Freeform 3"/>
          <p:cNvSpPr/>
          <p:nvPr/>
        </p:nvSpPr>
        <p:spPr>
          <a:xfrm rot="283342">
            <a:off x="2583357" y="2570150"/>
            <a:ext cx="6531896" cy="3792687"/>
          </a:xfrm>
          <a:custGeom>
            <a:avLst/>
            <a:gdLst>
              <a:gd name="connsiteX0" fmla="*/ 629621 w 6090974"/>
              <a:gd name="connsiteY0" fmla="*/ 2465925 h 3892067"/>
              <a:gd name="connsiteX1" fmla="*/ 1154277 w 6090974"/>
              <a:gd name="connsiteY1" fmla="*/ 2316023 h 3892067"/>
              <a:gd name="connsiteX2" fmla="*/ 1529031 w 6090974"/>
              <a:gd name="connsiteY2" fmla="*/ 1806358 h 3892067"/>
              <a:gd name="connsiteX3" fmla="*/ 1648952 w 6090974"/>
              <a:gd name="connsiteY3" fmla="*/ 861977 h 3892067"/>
              <a:gd name="connsiteX4" fmla="*/ 2128637 w 6090974"/>
              <a:gd name="connsiteY4" fmla="*/ 157440 h 3892067"/>
              <a:gd name="connsiteX5" fmla="*/ 2893136 w 6090974"/>
              <a:gd name="connsiteY5" fmla="*/ 157440 h 3892067"/>
              <a:gd name="connsiteX6" fmla="*/ 3237909 w 6090974"/>
              <a:gd name="connsiteY6" fmla="*/ 7538 h 3892067"/>
              <a:gd name="connsiteX7" fmla="*/ 3657634 w 6090974"/>
              <a:gd name="connsiteY7" fmla="*/ 427263 h 3892067"/>
              <a:gd name="connsiteX8" fmla="*/ 3702604 w 6090974"/>
              <a:gd name="connsiteY8" fmla="*/ 652115 h 3892067"/>
              <a:gd name="connsiteX9" fmla="*/ 4347182 w 6090974"/>
              <a:gd name="connsiteY9" fmla="*/ 472233 h 3892067"/>
              <a:gd name="connsiteX10" fmla="*/ 5321542 w 6090974"/>
              <a:gd name="connsiteY10" fmla="*/ 517204 h 3892067"/>
              <a:gd name="connsiteX11" fmla="*/ 5981109 w 6090974"/>
              <a:gd name="connsiteY11" fmla="*/ 981899 h 3892067"/>
              <a:gd name="connsiteX12" fmla="*/ 6056060 w 6090974"/>
              <a:gd name="connsiteY12" fmla="*/ 2196102 h 3892067"/>
              <a:gd name="connsiteX13" fmla="*/ 5621345 w 6090974"/>
              <a:gd name="connsiteY13" fmla="*/ 3470266 h 3892067"/>
              <a:gd name="connsiteX14" fmla="*/ 5036729 w 6090974"/>
              <a:gd name="connsiteY14" fmla="*/ 3620167 h 3892067"/>
              <a:gd name="connsiteX15" fmla="*/ 4826867 w 6090974"/>
              <a:gd name="connsiteY15" fmla="*/ 3080522 h 3892067"/>
              <a:gd name="connsiteX16" fmla="*/ 3522723 w 6090974"/>
              <a:gd name="connsiteY16" fmla="*/ 3140482 h 3892067"/>
              <a:gd name="connsiteX17" fmla="*/ 3372821 w 6090974"/>
              <a:gd name="connsiteY17" fmla="*/ 3710108 h 3892067"/>
              <a:gd name="connsiteX18" fmla="*/ 2803195 w 6090974"/>
              <a:gd name="connsiteY18" fmla="*/ 3740089 h 3892067"/>
              <a:gd name="connsiteX19" fmla="*/ 2203588 w 6090974"/>
              <a:gd name="connsiteY19" fmla="*/ 1866318 h 3892067"/>
              <a:gd name="connsiteX20" fmla="*/ 1753883 w 6090974"/>
              <a:gd name="connsiteY20" fmla="*/ 2331013 h 3892067"/>
              <a:gd name="connsiteX21" fmla="*/ 1019365 w 6090974"/>
              <a:gd name="connsiteY21" fmla="*/ 2840679 h 3892067"/>
              <a:gd name="connsiteX22" fmla="*/ 254867 w 6090974"/>
              <a:gd name="connsiteY22" fmla="*/ 2765728 h 3892067"/>
              <a:gd name="connsiteX23" fmla="*/ 34 w 6090974"/>
              <a:gd name="connsiteY23" fmla="*/ 2241072 h 3892067"/>
              <a:gd name="connsiteX24" fmla="*/ 239877 w 6090974"/>
              <a:gd name="connsiteY24" fmla="*/ 2106161 h 3892067"/>
              <a:gd name="connsiteX25" fmla="*/ 629621 w 6090974"/>
              <a:gd name="connsiteY25" fmla="*/ 2465925 h 3892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6090974" h="3892067">
                <a:moveTo>
                  <a:pt x="629621" y="2465925"/>
                </a:moveTo>
                <a:cubicBezTo>
                  <a:pt x="782021" y="2500902"/>
                  <a:pt x="1004375" y="2425951"/>
                  <a:pt x="1154277" y="2316023"/>
                </a:cubicBezTo>
                <a:cubicBezTo>
                  <a:pt x="1304179" y="2206095"/>
                  <a:pt x="1446585" y="2048699"/>
                  <a:pt x="1529031" y="1806358"/>
                </a:cubicBezTo>
                <a:cubicBezTo>
                  <a:pt x="1611477" y="1564017"/>
                  <a:pt x="1549018" y="1136797"/>
                  <a:pt x="1648952" y="861977"/>
                </a:cubicBezTo>
                <a:cubicBezTo>
                  <a:pt x="1748886" y="587157"/>
                  <a:pt x="1921273" y="274863"/>
                  <a:pt x="2128637" y="157440"/>
                </a:cubicBezTo>
                <a:cubicBezTo>
                  <a:pt x="2336001" y="40017"/>
                  <a:pt x="2708257" y="182424"/>
                  <a:pt x="2893136" y="157440"/>
                </a:cubicBezTo>
                <a:cubicBezTo>
                  <a:pt x="3078015" y="132456"/>
                  <a:pt x="3110493" y="-37433"/>
                  <a:pt x="3237909" y="7538"/>
                </a:cubicBezTo>
                <a:cubicBezTo>
                  <a:pt x="3365325" y="52509"/>
                  <a:pt x="3580185" y="319834"/>
                  <a:pt x="3657634" y="427263"/>
                </a:cubicBezTo>
                <a:cubicBezTo>
                  <a:pt x="3735083" y="534692"/>
                  <a:pt x="3587679" y="644620"/>
                  <a:pt x="3702604" y="652115"/>
                </a:cubicBezTo>
                <a:cubicBezTo>
                  <a:pt x="3817529" y="659610"/>
                  <a:pt x="4077359" y="494718"/>
                  <a:pt x="4347182" y="472233"/>
                </a:cubicBezTo>
                <a:cubicBezTo>
                  <a:pt x="4617005" y="449748"/>
                  <a:pt x="5049221" y="432260"/>
                  <a:pt x="5321542" y="517204"/>
                </a:cubicBezTo>
                <a:cubicBezTo>
                  <a:pt x="5593863" y="602148"/>
                  <a:pt x="5858689" y="702083"/>
                  <a:pt x="5981109" y="981899"/>
                </a:cubicBezTo>
                <a:cubicBezTo>
                  <a:pt x="6103529" y="1261715"/>
                  <a:pt x="6116021" y="1781374"/>
                  <a:pt x="6056060" y="2196102"/>
                </a:cubicBezTo>
                <a:cubicBezTo>
                  <a:pt x="5996099" y="2610830"/>
                  <a:pt x="5791233" y="3232922"/>
                  <a:pt x="5621345" y="3470266"/>
                </a:cubicBezTo>
                <a:cubicBezTo>
                  <a:pt x="5451457" y="3707610"/>
                  <a:pt x="5169142" y="3685124"/>
                  <a:pt x="5036729" y="3620167"/>
                </a:cubicBezTo>
                <a:cubicBezTo>
                  <a:pt x="4904316" y="3555210"/>
                  <a:pt x="5079201" y="3160469"/>
                  <a:pt x="4826867" y="3080522"/>
                </a:cubicBezTo>
                <a:cubicBezTo>
                  <a:pt x="4574533" y="3000575"/>
                  <a:pt x="3765064" y="3035551"/>
                  <a:pt x="3522723" y="3140482"/>
                </a:cubicBezTo>
                <a:cubicBezTo>
                  <a:pt x="3280382" y="3245413"/>
                  <a:pt x="3492742" y="3610174"/>
                  <a:pt x="3372821" y="3710108"/>
                </a:cubicBezTo>
                <a:cubicBezTo>
                  <a:pt x="3252900" y="3810042"/>
                  <a:pt x="2998067" y="4047387"/>
                  <a:pt x="2803195" y="3740089"/>
                </a:cubicBezTo>
                <a:cubicBezTo>
                  <a:pt x="2608323" y="3432791"/>
                  <a:pt x="2378473" y="2101164"/>
                  <a:pt x="2203588" y="1866318"/>
                </a:cubicBezTo>
                <a:cubicBezTo>
                  <a:pt x="2028703" y="1631472"/>
                  <a:pt x="1951254" y="2168619"/>
                  <a:pt x="1753883" y="2331013"/>
                </a:cubicBezTo>
                <a:cubicBezTo>
                  <a:pt x="1556513" y="2493407"/>
                  <a:pt x="1269201" y="2768227"/>
                  <a:pt x="1019365" y="2840679"/>
                </a:cubicBezTo>
                <a:cubicBezTo>
                  <a:pt x="769529" y="2913131"/>
                  <a:pt x="424755" y="2865662"/>
                  <a:pt x="254867" y="2765728"/>
                </a:cubicBezTo>
                <a:cubicBezTo>
                  <a:pt x="84979" y="2665794"/>
                  <a:pt x="2532" y="2351000"/>
                  <a:pt x="34" y="2241072"/>
                </a:cubicBezTo>
                <a:cubicBezTo>
                  <a:pt x="-2464" y="2131144"/>
                  <a:pt x="132448" y="2063689"/>
                  <a:pt x="239877" y="2106161"/>
                </a:cubicBezTo>
                <a:cubicBezTo>
                  <a:pt x="347306" y="2148633"/>
                  <a:pt x="477221" y="2430948"/>
                  <a:pt x="629621" y="2465925"/>
                </a:cubicBezTo>
                <a:close/>
              </a:path>
            </a:pathLst>
          </a:cu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 rot="1175396">
            <a:off x="4530422" y="3747987"/>
            <a:ext cx="433215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All of the hash functions </a:t>
            </a:r>
            <a:r>
              <a:rPr lang="en-US" sz="3200" dirty="0" err="1">
                <a:solidFill>
                  <a:schemeClr val="bg1"/>
                </a:solidFill>
              </a:rPr>
              <a:t>h:U</a:t>
            </a:r>
            <a:r>
              <a:rPr lang="en-US" sz="3200" dirty="0">
                <a:solidFill>
                  <a:schemeClr val="bg1"/>
                </a:solidFill>
              </a:rPr>
              <a:t> →{1,</a:t>
            </a:r>
            <a:r>
              <a:rPr lang="mr-IN" sz="3200" dirty="0">
                <a:solidFill>
                  <a:schemeClr val="bg1"/>
                </a:solidFill>
              </a:rPr>
              <a:t>…</a:t>
            </a:r>
            <a:r>
              <a:rPr lang="en-US" sz="3200" dirty="0">
                <a:solidFill>
                  <a:schemeClr val="bg1"/>
                </a:solidFill>
              </a:rPr>
              <a:t>,n}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758041" y="5202227"/>
            <a:ext cx="1105836" cy="1274222"/>
            <a:chOff x="628650" y="4603505"/>
            <a:chExt cx="1602601" cy="1833560"/>
          </a:xfrm>
        </p:grpSpPr>
        <p:sp>
          <p:nvSpPr>
            <p:cNvPr id="8" name="Freeform 7"/>
            <p:cNvSpPr/>
            <p:nvPr/>
          </p:nvSpPr>
          <p:spPr>
            <a:xfrm>
              <a:off x="628650" y="4603505"/>
              <a:ext cx="1602601" cy="1833560"/>
            </a:xfrm>
            <a:custGeom>
              <a:avLst/>
              <a:gdLst>
                <a:gd name="connsiteX0" fmla="*/ 1546745 w 1937543"/>
                <a:gd name="connsiteY0" fmla="*/ 1017332 h 1984037"/>
                <a:gd name="connsiteX1" fmla="*/ 1846548 w 1937543"/>
                <a:gd name="connsiteY1" fmla="*/ 777489 h 1984037"/>
                <a:gd name="connsiteX2" fmla="*/ 1921499 w 1937543"/>
                <a:gd name="connsiteY2" fmla="*/ 597607 h 1984037"/>
                <a:gd name="connsiteX3" fmla="*/ 1576725 w 1937543"/>
                <a:gd name="connsiteY3" fmla="*/ 537647 h 1984037"/>
                <a:gd name="connsiteX4" fmla="*/ 1336883 w 1937543"/>
                <a:gd name="connsiteY4" fmla="*/ 612598 h 1984037"/>
                <a:gd name="connsiteX5" fmla="*/ 1351873 w 1937543"/>
                <a:gd name="connsiteY5" fmla="*/ 477686 h 1984037"/>
                <a:gd name="connsiteX6" fmla="*/ 1097040 w 1937543"/>
                <a:gd name="connsiteY6" fmla="*/ 267824 h 1984037"/>
                <a:gd name="connsiteX7" fmla="*/ 797237 w 1937543"/>
                <a:gd name="connsiteY7" fmla="*/ 462696 h 1984037"/>
                <a:gd name="connsiteX8" fmla="*/ 887178 w 1937543"/>
                <a:gd name="connsiteY8" fmla="*/ 687548 h 1984037"/>
                <a:gd name="connsiteX9" fmla="*/ 1157001 w 1937543"/>
                <a:gd name="connsiteY9" fmla="*/ 792480 h 1984037"/>
                <a:gd name="connsiteX10" fmla="*/ 962129 w 1937543"/>
                <a:gd name="connsiteY10" fmla="*/ 927391 h 1984037"/>
                <a:gd name="connsiteX11" fmla="*/ 647335 w 1937543"/>
                <a:gd name="connsiteY11" fmla="*/ 1287155 h 1984037"/>
                <a:gd name="connsiteX12" fmla="*/ 467453 w 1937543"/>
                <a:gd name="connsiteY12" fmla="*/ 1736860 h 1984037"/>
                <a:gd name="connsiteX13" fmla="*/ 197630 w 1937543"/>
                <a:gd name="connsiteY13" fmla="*/ 1586958 h 1984037"/>
                <a:gd name="connsiteX14" fmla="*/ 452463 w 1937543"/>
                <a:gd name="connsiteY14" fmla="*/ 1122263 h 1984037"/>
                <a:gd name="connsiteX15" fmla="*/ 677315 w 1937543"/>
                <a:gd name="connsiteY15" fmla="*/ 642578 h 1984037"/>
                <a:gd name="connsiteX16" fmla="*/ 512424 w 1937543"/>
                <a:gd name="connsiteY16" fmla="*/ 57961 h 1984037"/>
                <a:gd name="connsiteX17" fmla="*/ 62719 w 1937543"/>
                <a:gd name="connsiteY17" fmla="*/ 27981 h 1984037"/>
                <a:gd name="connsiteX18" fmla="*/ 197630 w 1937543"/>
                <a:gd name="connsiteY18" fmla="*/ 117922 h 1984037"/>
                <a:gd name="connsiteX19" fmla="*/ 407493 w 1937543"/>
                <a:gd name="connsiteY19" fmla="*/ 147902 h 1984037"/>
                <a:gd name="connsiteX20" fmla="*/ 557394 w 1937543"/>
                <a:gd name="connsiteY20" fmla="*/ 507666 h 1984037"/>
                <a:gd name="connsiteX21" fmla="*/ 317552 w 1937543"/>
                <a:gd name="connsiteY21" fmla="*/ 1107273 h 1984037"/>
                <a:gd name="connsiteX22" fmla="*/ 2758 w 1937543"/>
                <a:gd name="connsiteY22" fmla="*/ 1586958 h 1984037"/>
                <a:gd name="connsiteX23" fmla="*/ 182640 w 1937543"/>
                <a:gd name="connsiteY23" fmla="*/ 1856781 h 1984037"/>
                <a:gd name="connsiteX24" fmla="*/ 497434 w 1937543"/>
                <a:gd name="connsiteY24" fmla="*/ 1961712 h 1984037"/>
                <a:gd name="connsiteX25" fmla="*/ 647335 w 1937543"/>
                <a:gd name="connsiteY25" fmla="*/ 1886761 h 1984037"/>
                <a:gd name="connsiteX26" fmla="*/ 722286 w 1937543"/>
                <a:gd name="connsiteY26" fmla="*/ 1976702 h 1984037"/>
                <a:gd name="connsiteX27" fmla="*/ 1501775 w 1937543"/>
                <a:gd name="connsiteY27" fmla="*/ 1961712 h 1984037"/>
                <a:gd name="connsiteX28" fmla="*/ 1591715 w 1937543"/>
                <a:gd name="connsiteY28" fmla="*/ 1826801 h 1984037"/>
                <a:gd name="connsiteX29" fmla="*/ 1381853 w 1937543"/>
                <a:gd name="connsiteY29" fmla="*/ 1811811 h 1984037"/>
                <a:gd name="connsiteX30" fmla="*/ 1456804 w 1937543"/>
                <a:gd name="connsiteY30" fmla="*/ 1661909 h 1984037"/>
                <a:gd name="connsiteX31" fmla="*/ 1321893 w 1937543"/>
                <a:gd name="connsiteY31" fmla="*/ 1392086 h 1984037"/>
                <a:gd name="connsiteX32" fmla="*/ 1546745 w 1937543"/>
                <a:gd name="connsiteY32" fmla="*/ 1017332 h 1984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937543" h="1984037">
                  <a:moveTo>
                    <a:pt x="1546745" y="1017332"/>
                  </a:moveTo>
                  <a:cubicBezTo>
                    <a:pt x="1634187" y="914899"/>
                    <a:pt x="1784089" y="847443"/>
                    <a:pt x="1846548" y="777489"/>
                  </a:cubicBezTo>
                  <a:cubicBezTo>
                    <a:pt x="1909007" y="707535"/>
                    <a:pt x="1966470" y="637581"/>
                    <a:pt x="1921499" y="597607"/>
                  </a:cubicBezTo>
                  <a:cubicBezTo>
                    <a:pt x="1876528" y="557633"/>
                    <a:pt x="1674161" y="535148"/>
                    <a:pt x="1576725" y="537647"/>
                  </a:cubicBezTo>
                  <a:cubicBezTo>
                    <a:pt x="1479289" y="540145"/>
                    <a:pt x="1374358" y="622591"/>
                    <a:pt x="1336883" y="612598"/>
                  </a:cubicBezTo>
                  <a:cubicBezTo>
                    <a:pt x="1299408" y="602604"/>
                    <a:pt x="1391847" y="535148"/>
                    <a:pt x="1351873" y="477686"/>
                  </a:cubicBezTo>
                  <a:cubicBezTo>
                    <a:pt x="1311899" y="420224"/>
                    <a:pt x="1189479" y="270322"/>
                    <a:pt x="1097040" y="267824"/>
                  </a:cubicBezTo>
                  <a:cubicBezTo>
                    <a:pt x="1004601" y="265326"/>
                    <a:pt x="832214" y="392742"/>
                    <a:pt x="797237" y="462696"/>
                  </a:cubicBezTo>
                  <a:cubicBezTo>
                    <a:pt x="762260" y="532650"/>
                    <a:pt x="827217" y="632584"/>
                    <a:pt x="887178" y="687548"/>
                  </a:cubicBezTo>
                  <a:cubicBezTo>
                    <a:pt x="947139" y="742512"/>
                    <a:pt x="1144509" y="752506"/>
                    <a:pt x="1157001" y="792480"/>
                  </a:cubicBezTo>
                  <a:cubicBezTo>
                    <a:pt x="1169493" y="832454"/>
                    <a:pt x="1047073" y="844945"/>
                    <a:pt x="962129" y="927391"/>
                  </a:cubicBezTo>
                  <a:cubicBezTo>
                    <a:pt x="877185" y="1009837"/>
                    <a:pt x="729781" y="1152244"/>
                    <a:pt x="647335" y="1287155"/>
                  </a:cubicBezTo>
                  <a:cubicBezTo>
                    <a:pt x="564889" y="1422066"/>
                    <a:pt x="542404" y="1686893"/>
                    <a:pt x="467453" y="1736860"/>
                  </a:cubicBezTo>
                  <a:cubicBezTo>
                    <a:pt x="392502" y="1786827"/>
                    <a:pt x="200128" y="1689391"/>
                    <a:pt x="197630" y="1586958"/>
                  </a:cubicBezTo>
                  <a:cubicBezTo>
                    <a:pt x="195132" y="1484525"/>
                    <a:pt x="372515" y="1279660"/>
                    <a:pt x="452463" y="1122263"/>
                  </a:cubicBezTo>
                  <a:cubicBezTo>
                    <a:pt x="532411" y="964866"/>
                    <a:pt x="667322" y="819962"/>
                    <a:pt x="677315" y="642578"/>
                  </a:cubicBezTo>
                  <a:cubicBezTo>
                    <a:pt x="687308" y="465194"/>
                    <a:pt x="614857" y="160394"/>
                    <a:pt x="512424" y="57961"/>
                  </a:cubicBezTo>
                  <a:cubicBezTo>
                    <a:pt x="409991" y="-44472"/>
                    <a:pt x="115185" y="17987"/>
                    <a:pt x="62719" y="27981"/>
                  </a:cubicBezTo>
                  <a:cubicBezTo>
                    <a:pt x="10253" y="37975"/>
                    <a:pt x="140168" y="97935"/>
                    <a:pt x="197630" y="117922"/>
                  </a:cubicBezTo>
                  <a:cubicBezTo>
                    <a:pt x="255092" y="137909"/>
                    <a:pt x="347532" y="82945"/>
                    <a:pt x="407493" y="147902"/>
                  </a:cubicBezTo>
                  <a:cubicBezTo>
                    <a:pt x="467454" y="212859"/>
                    <a:pt x="572384" y="347771"/>
                    <a:pt x="557394" y="507666"/>
                  </a:cubicBezTo>
                  <a:cubicBezTo>
                    <a:pt x="542404" y="667561"/>
                    <a:pt x="409991" y="927391"/>
                    <a:pt x="317552" y="1107273"/>
                  </a:cubicBezTo>
                  <a:cubicBezTo>
                    <a:pt x="225113" y="1287155"/>
                    <a:pt x="25243" y="1462040"/>
                    <a:pt x="2758" y="1586958"/>
                  </a:cubicBezTo>
                  <a:cubicBezTo>
                    <a:pt x="-19727" y="1711876"/>
                    <a:pt x="100194" y="1794322"/>
                    <a:pt x="182640" y="1856781"/>
                  </a:cubicBezTo>
                  <a:cubicBezTo>
                    <a:pt x="265086" y="1919240"/>
                    <a:pt x="419985" y="1956715"/>
                    <a:pt x="497434" y="1961712"/>
                  </a:cubicBezTo>
                  <a:cubicBezTo>
                    <a:pt x="574883" y="1966709"/>
                    <a:pt x="609860" y="1884263"/>
                    <a:pt x="647335" y="1886761"/>
                  </a:cubicBezTo>
                  <a:cubicBezTo>
                    <a:pt x="684810" y="1889259"/>
                    <a:pt x="579879" y="1964210"/>
                    <a:pt x="722286" y="1976702"/>
                  </a:cubicBezTo>
                  <a:cubicBezTo>
                    <a:pt x="864693" y="1989194"/>
                    <a:pt x="1356870" y="1986695"/>
                    <a:pt x="1501775" y="1961712"/>
                  </a:cubicBezTo>
                  <a:cubicBezTo>
                    <a:pt x="1646680" y="1936729"/>
                    <a:pt x="1611702" y="1851784"/>
                    <a:pt x="1591715" y="1826801"/>
                  </a:cubicBezTo>
                  <a:cubicBezTo>
                    <a:pt x="1571728" y="1801818"/>
                    <a:pt x="1404338" y="1839293"/>
                    <a:pt x="1381853" y="1811811"/>
                  </a:cubicBezTo>
                  <a:cubicBezTo>
                    <a:pt x="1359368" y="1784329"/>
                    <a:pt x="1466797" y="1731863"/>
                    <a:pt x="1456804" y="1661909"/>
                  </a:cubicBezTo>
                  <a:cubicBezTo>
                    <a:pt x="1446811" y="1591955"/>
                    <a:pt x="1304405" y="1507011"/>
                    <a:pt x="1321893" y="1392086"/>
                  </a:cubicBezTo>
                  <a:cubicBezTo>
                    <a:pt x="1339381" y="1277161"/>
                    <a:pt x="1459303" y="1119765"/>
                    <a:pt x="1546745" y="1017332"/>
                  </a:cubicBezTo>
                  <a:close/>
                </a:path>
              </a:pathLst>
            </a:cu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 8"/>
            <p:cNvSpPr/>
            <p:nvPr/>
          </p:nvSpPr>
          <p:spPr>
            <a:xfrm rot="1337858">
              <a:off x="1874299" y="5339816"/>
              <a:ext cx="184825" cy="91361"/>
            </a:xfrm>
            <a:custGeom>
              <a:avLst/>
              <a:gdLst>
                <a:gd name="connsiteX0" fmla="*/ 269822 w 269822"/>
                <a:gd name="connsiteY0" fmla="*/ 89941 h 124775"/>
                <a:gd name="connsiteX1" fmla="*/ 74950 w 269822"/>
                <a:gd name="connsiteY1" fmla="*/ 119922 h 124775"/>
                <a:gd name="connsiteX2" fmla="*/ 0 w 269822"/>
                <a:gd name="connsiteY2" fmla="*/ 0 h 12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9822" h="124775">
                  <a:moveTo>
                    <a:pt x="269822" y="89941"/>
                  </a:moveTo>
                  <a:cubicBezTo>
                    <a:pt x="194871" y="112426"/>
                    <a:pt x="119920" y="134912"/>
                    <a:pt x="74950" y="119922"/>
                  </a:cubicBezTo>
                  <a:cubicBezTo>
                    <a:pt x="29980" y="104932"/>
                    <a:pt x="0" y="0"/>
                    <a:pt x="0" y="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509187" y="2564684"/>
            <a:ext cx="34441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 cleverly chosen</a:t>
            </a:r>
            <a:r>
              <a:rPr lang="en-US" sz="2400" dirty="0">
                <a:solidFill>
                  <a:schemeClr val="accent1"/>
                </a:solidFill>
              </a:rPr>
              <a:t> subset </a:t>
            </a:r>
            <a:r>
              <a:rPr lang="en-US" sz="2400" dirty="0"/>
              <a:t>of functions.  We call such a subset a </a:t>
            </a:r>
            <a:r>
              <a:rPr lang="en-US" sz="2400" dirty="0">
                <a:solidFill>
                  <a:schemeClr val="accent1"/>
                </a:solidFill>
              </a:rPr>
              <a:t>hash family.</a:t>
            </a:r>
          </a:p>
        </p:txBody>
      </p:sp>
      <p:cxnSp>
        <p:nvCxnSpPr>
          <p:cNvPr id="12" name="Straight Arrow Connector 11"/>
          <p:cNvCxnSpPr>
            <a:stCxn id="10" idx="2"/>
          </p:cNvCxnSpPr>
          <p:nvPr/>
        </p:nvCxnSpPr>
        <p:spPr>
          <a:xfrm flipH="1">
            <a:off x="1610294" y="3765013"/>
            <a:ext cx="620957" cy="1608845"/>
          </a:xfrm>
          <a:prstGeom prst="straightConnector1">
            <a:avLst/>
          </a:prstGeom>
          <a:ln w="95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754637" y="5922542"/>
            <a:ext cx="27205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accent1"/>
                </a:solidFill>
              </a:rPr>
              <a:t>We need only </a:t>
            </a:r>
            <a:r>
              <a:rPr lang="en-US" i="1" dirty="0" err="1">
                <a:solidFill>
                  <a:schemeClr val="accent1"/>
                </a:solidFill>
              </a:rPr>
              <a:t>log|H</a:t>
            </a:r>
            <a:r>
              <a:rPr lang="en-US" i="1" dirty="0">
                <a:solidFill>
                  <a:schemeClr val="accent1"/>
                </a:solidFill>
              </a:rPr>
              <a:t>| bits to store an element of H. </a:t>
            </a:r>
          </a:p>
        </p:txBody>
      </p:sp>
      <p:grpSp>
        <p:nvGrpSpPr>
          <p:cNvPr id="17" name="Group 16"/>
          <p:cNvGrpSpPr/>
          <p:nvPr/>
        </p:nvGrpSpPr>
        <p:grpSpPr>
          <a:xfrm rot="18435951" flipH="1">
            <a:off x="7641615" y="3294768"/>
            <a:ext cx="958119" cy="1274222"/>
            <a:chOff x="628650" y="4603505"/>
            <a:chExt cx="1602601" cy="1833560"/>
          </a:xfrm>
          <a:solidFill>
            <a:schemeClr val="accent4">
              <a:lumMod val="60000"/>
              <a:lumOff val="40000"/>
            </a:schemeClr>
          </a:solidFill>
        </p:grpSpPr>
        <p:sp>
          <p:nvSpPr>
            <p:cNvPr id="18" name="Freeform 17"/>
            <p:cNvSpPr/>
            <p:nvPr/>
          </p:nvSpPr>
          <p:spPr>
            <a:xfrm>
              <a:off x="628650" y="4603505"/>
              <a:ext cx="1602601" cy="1833560"/>
            </a:xfrm>
            <a:custGeom>
              <a:avLst/>
              <a:gdLst>
                <a:gd name="connsiteX0" fmla="*/ 1546745 w 1937543"/>
                <a:gd name="connsiteY0" fmla="*/ 1017332 h 1984037"/>
                <a:gd name="connsiteX1" fmla="*/ 1846548 w 1937543"/>
                <a:gd name="connsiteY1" fmla="*/ 777489 h 1984037"/>
                <a:gd name="connsiteX2" fmla="*/ 1921499 w 1937543"/>
                <a:gd name="connsiteY2" fmla="*/ 597607 h 1984037"/>
                <a:gd name="connsiteX3" fmla="*/ 1576725 w 1937543"/>
                <a:gd name="connsiteY3" fmla="*/ 537647 h 1984037"/>
                <a:gd name="connsiteX4" fmla="*/ 1336883 w 1937543"/>
                <a:gd name="connsiteY4" fmla="*/ 612598 h 1984037"/>
                <a:gd name="connsiteX5" fmla="*/ 1351873 w 1937543"/>
                <a:gd name="connsiteY5" fmla="*/ 477686 h 1984037"/>
                <a:gd name="connsiteX6" fmla="*/ 1097040 w 1937543"/>
                <a:gd name="connsiteY6" fmla="*/ 267824 h 1984037"/>
                <a:gd name="connsiteX7" fmla="*/ 797237 w 1937543"/>
                <a:gd name="connsiteY7" fmla="*/ 462696 h 1984037"/>
                <a:gd name="connsiteX8" fmla="*/ 887178 w 1937543"/>
                <a:gd name="connsiteY8" fmla="*/ 687548 h 1984037"/>
                <a:gd name="connsiteX9" fmla="*/ 1157001 w 1937543"/>
                <a:gd name="connsiteY9" fmla="*/ 792480 h 1984037"/>
                <a:gd name="connsiteX10" fmla="*/ 962129 w 1937543"/>
                <a:gd name="connsiteY10" fmla="*/ 927391 h 1984037"/>
                <a:gd name="connsiteX11" fmla="*/ 647335 w 1937543"/>
                <a:gd name="connsiteY11" fmla="*/ 1287155 h 1984037"/>
                <a:gd name="connsiteX12" fmla="*/ 467453 w 1937543"/>
                <a:gd name="connsiteY12" fmla="*/ 1736860 h 1984037"/>
                <a:gd name="connsiteX13" fmla="*/ 197630 w 1937543"/>
                <a:gd name="connsiteY13" fmla="*/ 1586958 h 1984037"/>
                <a:gd name="connsiteX14" fmla="*/ 452463 w 1937543"/>
                <a:gd name="connsiteY14" fmla="*/ 1122263 h 1984037"/>
                <a:gd name="connsiteX15" fmla="*/ 677315 w 1937543"/>
                <a:gd name="connsiteY15" fmla="*/ 642578 h 1984037"/>
                <a:gd name="connsiteX16" fmla="*/ 512424 w 1937543"/>
                <a:gd name="connsiteY16" fmla="*/ 57961 h 1984037"/>
                <a:gd name="connsiteX17" fmla="*/ 62719 w 1937543"/>
                <a:gd name="connsiteY17" fmla="*/ 27981 h 1984037"/>
                <a:gd name="connsiteX18" fmla="*/ 197630 w 1937543"/>
                <a:gd name="connsiteY18" fmla="*/ 117922 h 1984037"/>
                <a:gd name="connsiteX19" fmla="*/ 407493 w 1937543"/>
                <a:gd name="connsiteY19" fmla="*/ 147902 h 1984037"/>
                <a:gd name="connsiteX20" fmla="*/ 557394 w 1937543"/>
                <a:gd name="connsiteY20" fmla="*/ 507666 h 1984037"/>
                <a:gd name="connsiteX21" fmla="*/ 317552 w 1937543"/>
                <a:gd name="connsiteY21" fmla="*/ 1107273 h 1984037"/>
                <a:gd name="connsiteX22" fmla="*/ 2758 w 1937543"/>
                <a:gd name="connsiteY22" fmla="*/ 1586958 h 1984037"/>
                <a:gd name="connsiteX23" fmla="*/ 182640 w 1937543"/>
                <a:gd name="connsiteY23" fmla="*/ 1856781 h 1984037"/>
                <a:gd name="connsiteX24" fmla="*/ 497434 w 1937543"/>
                <a:gd name="connsiteY24" fmla="*/ 1961712 h 1984037"/>
                <a:gd name="connsiteX25" fmla="*/ 647335 w 1937543"/>
                <a:gd name="connsiteY25" fmla="*/ 1886761 h 1984037"/>
                <a:gd name="connsiteX26" fmla="*/ 722286 w 1937543"/>
                <a:gd name="connsiteY26" fmla="*/ 1976702 h 1984037"/>
                <a:gd name="connsiteX27" fmla="*/ 1501775 w 1937543"/>
                <a:gd name="connsiteY27" fmla="*/ 1961712 h 1984037"/>
                <a:gd name="connsiteX28" fmla="*/ 1591715 w 1937543"/>
                <a:gd name="connsiteY28" fmla="*/ 1826801 h 1984037"/>
                <a:gd name="connsiteX29" fmla="*/ 1381853 w 1937543"/>
                <a:gd name="connsiteY29" fmla="*/ 1811811 h 1984037"/>
                <a:gd name="connsiteX30" fmla="*/ 1456804 w 1937543"/>
                <a:gd name="connsiteY30" fmla="*/ 1661909 h 1984037"/>
                <a:gd name="connsiteX31" fmla="*/ 1321893 w 1937543"/>
                <a:gd name="connsiteY31" fmla="*/ 1392086 h 1984037"/>
                <a:gd name="connsiteX32" fmla="*/ 1546745 w 1937543"/>
                <a:gd name="connsiteY32" fmla="*/ 1017332 h 1984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937543" h="1984037">
                  <a:moveTo>
                    <a:pt x="1546745" y="1017332"/>
                  </a:moveTo>
                  <a:cubicBezTo>
                    <a:pt x="1634187" y="914899"/>
                    <a:pt x="1784089" y="847443"/>
                    <a:pt x="1846548" y="777489"/>
                  </a:cubicBezTo>
                  <a:cubicBezTo>
                    <a:pt x="1909007" y="707535"/>
                    <a:pt x="1966470" y="637581"/>
                    <a:pt x="1921499" y="597607"/>
                  </a:cubicBezTo>
                  <a:cubicBezTo>
                    <a:pt x="1876528" y="557633"/>
                    <a:pt x="1674161" y="535148"/>
                    <a:pt x="1576725" y="537647"/>
                  </a:cubicBezTo>
                  <a:cubicBezTo>
                    <a:pt x="1479289" y="540145"/>
                    <a:pt x="1374358" y="622591"/>
                    <a:pt x="1336883" y="612598"/>
                  </a:cubicBezTo>
                  <a:cubicBezTo>
                    <a:pt x="1299408" y="602604"/>
                    <a:pt x="1391847" y="535148"/>
                    <a:pt x="1351873" y="477686"/>
                  </a:cubicBezTo>
                  <a:cubicBezTo>
                    <a:pt x="1311899" y="420224"/>
                    <a:pt x="1189479" y="270322"/>
                    <a:pt x="1097040" y="267824"/>
                  </a:cubicBezTo>
                  <a:cubicBezTo>
                    <a:pt x="1004601" y="265326"/>
                    <a:pt x="832214" y="392742"/>
                    <a:pt x="797237" y="462696"/>
                  </a:cubicBezTo>
                  <a:cubicBezTo>
                    <a:pt x="762260" y="532650"/>
                    <a:pt x="827217" y="632584"/>
                    <a:pt x="887178" y="687548"/>
                  </a:cubicBezTo>
                  <a:cubicBezTo>
                    <a:pt x="947139" y="742512"/>
                    <a:pt x="1144509" y="752506"/>
                    <a:pt x="1157001" y="792480"/>
                  </a:cubicBezTo>
                  <a:cubicBezTo>
                    <a:pt x="1169493" y="832454"/>
                    <a:pt x="1047073" y="844945"/>
                    <a:pt x="962129" y="927391"/>
                  </a:cubicBezTo>
                  <a:cubicBezTo>
                    <a:pt x="877185" y="1009837"/>
                    <a:pt x="729781" y="1152244"/>
                    <a:pt x="647335" y="1287155"/>
                  </a:cubicBezTo>
                  <a:cubicBezTo>
                    <a:pt x="564889" y="1422066"/>
                    <a:pt x="542404" y="1686893"/>
                    <a:pt x="467453" y="1736860"/>
                  </a:cubicBezTo>
                  <a:cubicBezTo>
                    <a:pt x="392502" y="1786827"/>
                    <a:pt x="200128" y="1689391"/>
                    <a:pt x="197630" y="1586958"/>
                  </a:cubicBezTo>
                  <a:cubicBezTo>
                    <a:pt x="195132" y="1484525"/>
                    <a:pt x="372515" y="1279660"/>
                    <a:pt x="452463" y="1122263"/>
                  </a:cubicBezTo>
                  <a:cubicBezTo>
                    <a:pt x="532411" y="964866"/>
                    <a:pt x="667322" y="819962"/>
                    <a:pt x="677315" y="642578"/>
                  </a:cubicBezTo>
                  <a:cubicBezTo>
                    <a:pt x="687308" y="465194"/>
                    <a:pt x="614857" y="160394"/>
                    <a:pt x="512424" y="57961"/>
                  </a:cubicBezTo>
                  <a:cubicBezTo>
                    <a:pt x="409991" y="-44472"/>
                    <a:pt x="115185" y="17987"/>
                    <a:pt x="62719" y="27981"/>
                  </a:cubicBezTo>
                  <a:cubicBezTo>
                    <a:pt x="10253" y="37975"/>
                    <a:pt x="140168" y="97935"/>
                    <a:pt x="197630" y="117922"/>
                  </a:cubicBezTo>
                  <a:cubicBezTo>
                    <a:pt x="255092" y="137909"/>
                    <a:pt x="347532" y="82945"/>
                    <a:pt x="407493" y="147902"/>
                  </a:cubicBezTo>
                  <a:cubicBezTo>
                    <a:pt x="467454" y="212859"/>
                    <a:pt x="572384" y="347771"/>
                    <a:pt x="557394" y="507666"/>
                  </a:cubicBezTo>
                  <a:cubicBezTo>
                    <a:pt x="542404" y="667561"/>
                    <a:pt x="409991" y="927391"/>
                    <a:pt x="317552" y="1107273"/>
                  </a:cubicBezTo>
                  <a:cubicBezTo>
                    <a:pt x="225113" y="1287155"/>
                    <a:pt x="25243" y="1462040"/>
                    <a:pt x="2758" y="1586958"/>
                  </a:cubicBezTo>
                  <a:cubicBezTo>
                    <a:pt x="-19727" y="1711876"/>
                    <a:pt x="100194" y="1794322"/>
                    <a:pt x="182640" y="1856781"/>
                  </a:cubicBezTo>
                  <a:cubicBezTo>
                    <a:pt x="265086" y="1919240"/>
                    <a:pt x="419985" y="1956715"/>
                    <a:pt x="497434" y="1961712"/>
                  </a:cubicBezTo>
                  <a:cubicBezTo>
                    <a:pt x="574883" y="1966709"/>
                    <a:pt x="609860" y="1884263"/>
                    <a:pt x="647335" y="1886761"/>
                  </a:cubicBezTo>
                  <a:cubicBezTo>
                    <a:pt x="684810" y="1889259"/>
                    <a:pt x="579879" y="1964210"/>
                    <a:pt x="722286" y="1976702"/>
                  </a:cubicBezTo>
                  <a:cubicBezTo>
                    <a:pt x="864693" y="1989194"/>
                    <a:pt x="1356870" y="1986695"/>
                    <a:pt x="1501775" y="1961712"/>
                  </a:cubicBezTo>
                  <a:cubicBezTo>
                    <a:pt x="1646680" y="1936729"/>
                    <a:pt x="1611702" y="1851784"/>
                    <a:pt x="1591715" y="1826801"/>
                  </a:cubicBezTo>
                  <a:cubicBezTo>
                    <a:pt x="1571728" y="1801818"/>
                    <a:pt x="1404338" y="1839293"/>
                    <a:pt x="1381853" y="1811811"/>
                  </a:cubicBezTo>
                  <a:cubicBezTo>
                    <a:pt x="1359368" y="1784329"/>
                    <a:pt x="1466797" y="1731863"/>
                    <a:pt x="1456804" y="1661909"/>
                  </a:cubicBezTo>
                  <a:cubicBezTo>
                    <a:pt x="1446811" y="1591955"/>
                    <a:pt x="1304405" y="1507011"/>
                    <a:pt x="1321893" y="1392086"/>
                  </a:cubicBezTo>
                  <a:cubicBezTo>
                    <a:pt x="1339381" y="1277161"/>
                    <a:pt x="1459303" y="1119765"/>
                    <a:pt x="1546745" y="1017332"/>
                  </a:cubicBezTo>
                  <a:close/>
                </a:path>
              </a:pathLst>
            </a:custGeom>
            <a:grpFill/>
            <a:ln>
              <a:solidFill>
                <a:schemeClr val="accent4">
                  <a:lumMod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 18"/>
            <p:cNvSpPr/>
            <p:nvPr/>
          </p:nvSpPr>
          <p:spPr>
            <a:xfrm rot="1337858">
              <a:off x="1874299" y="5339816"/>
              <a:ext cx="184825" cy="91361"/>
            </a:xfrm>
            <a:custGeom>
              <a:avLst/>
              <a:gdLst>
                <a:gd name="connsiteX0" fmla="*/ 269822 w 269822"/>
                <a:gd name="connsiteY0" fmla="*/ 89941 h 124775"/>
                <a:gd name="connsiteX1" fmla="*/ 74950 w 269822"/>
                <a:gd name="connsiteY1" fmla="*/ 119922 h 124775"/>
                <a:gd name="connsiteX2" fmla="*/ 0 w 269822"/>
                <a:gd name="connsiteY2" fmla="*/ 0 h 12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9822" h="124775">
                  <a:moveTo>
                    <a:pt x="269822" y="89941"/>
                  </a:moveTo>
                  <a:cubicBezTo>
                    <a:pt x="194871" y="112426"/>
                    <a:pt x="119920" y="134912"/>
                    <a:pt x="74950" y="119922"/>
                  </a:cubicBezTo>
                  <a:cubicBezTo>
                    <a:pt x="29980" y="104932"/>
                    <a:pt x="0" y="0"/>
                    <a:pt x="0" y="0"/>
                  </a:cubicBezTo>
                </a:path>
              </a:pathLst>
            </a:custGeom>
            <a:grpFill/>
            <a:ln w="19050">
              <a:solidFill>
                <a:schemeClr val="accent4">
                  <a:lumMod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1170021" y="6003947"/>
            <a:ext cx="434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H</a:t>
            </a:r>
          </a:p>
        </p:txBody>
      </p:sp>
    </p:spTree>
    <p:extLst>
      <p:ext uri="{BB962C8B-B14F-4D97-AF65-F5344CB8AC3E}">
        <p14:creationId xmlns:p14="http://schemas.microsoft.com/office/powerpoint/2010/main" val="609234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5" grpId="0"/>
      <p:bldP spid="20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Hash tables </a:t>
            </a:r>
            <a:r>
              <a:rPr lang="en-US" dirty="0"/>
              <a:t>are another sort of data structure that allows fast </a:t>
            </a:r>
            <a:r>
              <a:rPr lang="en-US" dirty="0">
                <a:solidFill>
                  <a:schemeClr val="accent4"/>
                </a:solidFill>
              </a:rPr>
              <a:t>INSERT</a:t>
            </a:r>
            <a:r>
              <a:rPr lang="en-US" dirty="0"/>
              <a:t>/</a:t>
            </a:r>
            <a:r>
              <a:rPr lang="en-US" dirty="0">
                <a:solidFill>
                  <a:schemeClr val="accent1"/>
                </a:solidFill>
              </a:rPr>
              <a:t>DELETE</a:t>
            </a:r>
            <a:r>
              <a:rPr lang="en-US" dirty="0"/>
              <a:t>/</a:t>
            </a:r>
            <a:r>
              <a:rPr lang="en-US" dirty="0">
                <a:solidFill>
                  <a:srgbClr val="CF6E6C"/>
                </a:solidFill>
              </a:rPr>
              <a:t>SEARCH</a:t>
            </a:r>
            <a:r>
              <a:rPr lang="en-US" dirty="0">
                <a:solidFill>
                  <a:schemeClr val="accent5"/>
                </a:solidFill>
              </a:rPr>
              <a:t>.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like self-balancing binary trees</a:t>
            </a:r>
            <a:endParaRPr lang="en-US" sz="1500" dirty="0">
              <a:solidFill>
                <a:schemeClr val="accent4"/>
              </a:solidFill>
            </a:endParaRPr>
          </a:p>
          <a:p>
            <a:pPr lvl="1"/>
            <a:r>
              <a:rPr lang="en-US" dirty="0">
                <a:solidFill>
                  <a:schemeClr val="accent4"/>
                </a:solidFill>
              </a:rPr>
              <a:t>The difference is we can get better performance in expectation by using randomness. </a:t>
            </a:r>
          </a:p>
          <a:p>
            <a:endParaRPr lang="en-US" sz="1200" dirty="0">
              <a:solidFill>
                <a:schemeClr val="accent5"/>
              </a:solidFill>
            </a:endParaRPr>
          </a:p>
          <a:p>
            <a:r>
              <a:rPr lang="en-US" b="1" dirty="0"/>
              <a:t>Hash families </a:t>
            </a:r>
            <a:r>
              <a:rPr lang="en-US" dirty="0"/>
              <a:t>are the magic behind hash tables.</a:t>
            </a:r>
          </a:p>
          <a:p>
            <a:endParaRPr lang="en-US" sz="2400" dirty="0"/>
          </a:p>
          <a:p>
            <a:r>
              <a:rPr lang="en-US" b="1" dirty="0"/>
              <a:t>Universal hash families </a:t>
            </a:r>
            <a:r>
              <a:rPr lang="en-US" dirty="0"/>
              <a:t>are even more magic.</a:t>
            </a:r>
          </a:p>
        </p:txBody>
      </p:sp>
      <p:sp>
        <p:nvSpPr>
          <p:cNvPr id="4" name="Right Arrow 3"/>
          <p:cNvSpPr/>
          <p:nvPr/>
        </p:nvSpPr>
        <p:spPr>
          <a:xfrm rot="8578113">
            <a:off x="7695027" y="3502856"/>
            <a:ext cx="1153551" cy="5767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7181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Hash families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hash family is a collection of hash functions.</a:t>
            </a:r>
          </a:p>
        </p:txBody>
      </p:sp>
      <p:sp>
        <p:nvSpPr>
          <p:cNvPr id="4" name="Freeform 3"/>
          <p:cNvSpPr/>
          <p:nvPr/>
        </p:nvSpPr>
        <p:spPr>
          <a:xfrm rot="283342">
            <a:off x="1697092" y="2612353"/>
            <a:ext cx="6531896" cy="3792687"/>
          </a:xfrm>
          <a:custGeom>
            <a:avLst/>
            <a:gdLst>
              <a:gd name="connsiteX0" fmla="*/ 629621 w 6090974"/>
              <a:gd name="connsiteY0" fmla="*/ 2465925 h 3892067"/>
              <a:gd name="connsiteX1" fmla="*/ 1154277 w 6090974"/>
              <a:gd name="connsiteY1" fmla="*/ 2316023 h 3892067"/>
              <a:gd name="connsiteX2" fmla="*/ 1529031 w 6090974"/>
              <a:gd name="connsiteY2" fmla="*/ 1806358 h 3892067"/>
              <a:gd name="connsiteX3" fmla="*/ 1648952 w 6090974"/>
              <a:gd name="connsiteY3" fmla="*/ 861977 h 3892067"/>
              <a:gd name="connsiteX4" fmla="*/ 2128637 w 6090974"/>
              <a:gd name="connsiteY4" fmla="*/ 157440 h 3892067"/>
              <a:gd name="connsiteX5" fmla="*/ 2893136 w 6090974"/>
              <a:gd name="connsiteY5" fmla="*/ 157440 h 3892067"/>
              <a:gd name="connsiteX6" fmla="*/ 3237909 w 6090974"/>
              <a:gd name="connsiteY6" fmla="*/ 7538 h 3892067"/>
              <a:gd name="connsiteX7" fmla="*/ 3657634 w 6090974"/>
              <a:gd name="connsiteY7" fmla="*/ 427263 h 3892067"/>
              <a:gd name="connsiteX8" fmla="*/ 3702604 w 6090974"/>
              <a:gd name="connsiteY8" fmla="*/ 652115 h 3892067"/>
              <a:gd name="connsiteX9" fmla="*/ 4347182 w 6090974"/>
              <a:gd name="connsiteY9" fmla="*/ 472233 h 3892067"/>
              <a:gd name="connsiteX10" fmla="*/ 5321542 w 6090974"/>
              <a:gd name="connsiteY10" fmla="*/ 517204 h 3892067"/>
              <a:gd name="connsiteX11" fmla="*/ 5981109 w 6090974"/>
              <a:gd name="connsiteY11" fmla="*/ 981899 h 3892067"/>
              <a:gd name="connsiteX12" fmla="*/ 6056060 w 6090974"/>
              <a:gd name="connsiteY12" fmla="*/ 2196102 h 3892067"/>
              <a:gd name="connsiteX13" fmla="*/ 5621345 w 6090974"/>
              <a:gd name="connsiteY13" fmla="*/ 3470266 h 3892067"/>
              <a:gd name="connsiteX14" fmla="*/ 5036729 w 6090974"/>
              <a:gd name="connsiteY14" fmla="*/ 3620167 h 3892067"/>
              <a:gd name="connsiteX15" fmla="*/ 4826867 w 6090974"/>
              <a:gd name="connsiteY15" fmla="*/ 3080522 h 3892067"/>
              <a:gd name="connsiteX16" fmla="*/ 3522723 w 6090974"/>
              <a:gd name="connsiteY16" fmla="*/ 3140482 h 3892067"/>
              <a:gd name="connsiteX17" fmla="*/ 3372821 w 6090974"/>
              <a:gd name="connsiteY17" fmla="*/ 3710108 h 3892067"/>
              <a:gd name="connsiteX18" fmla="*/ 2803195 w 6090974"/>
              <a:gd name="connsiteY18" fmla="*/ 3740089 h 3892067"/>
              <a:gd name="connsiteX19" fmla="*/ 2203588 w 6090974"/>
              <a:gd name="connsiteY19" fmla="*/ 1866318 h 3892067"/>
              <a:gd name="connsiteX20" fmla="*/ 1753883 w 6090974"/>
              <a:gd name="connsiteY20" fmla="*/ 2331013 h 3892067"/>
              <a:gd name="connsiteX21" fmla="*/ 1019365 w 6090974"/>
              <a:gd name="connsiteY21" fmla="*/ 2840679 h 3892067"/>
              <a:gd name="connsiteX22" fmla="*/ 254867 w 6090974"/>
              <a:gd name="connsiteY22" fmla="*/ 2765728 h 3892067"/>
              <a:gd name="connsiteX23" fmla="*/ 34 w 6090974"/>
              <a:gd name="connsiteY23" fmla="*/ 2241072 h 3892067"/>
              <a:gd name="connsiteX24" fmla="*/ 239877 w 6090974"/>
              <a:gd name="connsiteY24" fmla="*/ 2106161 h 3892067"/>
              <a:gd name="connsiteX25" fmla="*/ 629621 w 6090974"/>
              <a:gd name="connsiteY25" fmla="*/ 2465925 h 3892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6090974" h="3892067">
                <a:moveTo>
                  <a:pt x="629621" y="2465925"/>
                </a:moveTo>
                <a:cubicBezTo>
                  <a:pt x="782021" y="2500902"/>
                  <a:pt x="1004375" y="2425951"/>
                  <a:pt x="1154277" y="2316023"/>
                </a:cubicBezTo>
                <a:cubicBezTo>
                  <a:pt x="1304179" y="2206095"/>
                  <a:pt x="1446585" y="2048699"/>
                  <a:pt x="1529031" y="1806358"/>
                </a:cubicBezTo>
                <a:cubicBezTo>
                  <a:pt x="1611477" y="1564017"/>
                  <a:pt x="1549018" y="1136797"/>
                  <a:pt x="1648952" y="861977"/>
                </a:cubicBezTo>
                <a:cubicBezTo>
                  <a:pt x="1748886" y="587157"/>
                  <a:pt x="1921273" y="274863"/>
                  <a:pt x="2128637" y="157440"/>
                </a:cubicBezTo>
                <a:cubicBezTo>
                  <a:pt x="2336001" y="40017"/>
                  <a:pt x="2708257" y="182424"/>
                  <a:pt x="2893136" y="157440"/>
                </a:cubicBezTo>
                <a:cubicBezTo>
                  <a:pt x="3078015" y="132456"/>
                  <a:pt x="3110493" y="-37433"/>
                  <a:pt x="3237909" y="7538"/>
                </a:cubicBezTo>
                <a:cubicBezTo>
                  <a:pt x="3365325" y="52509"/>
                  <a:pt x="3580185" y="319834"/>
                  <a:pt x="3657634" y="427263"/>
                </a:cubicBezTo>
                <a:cubicBezTo>
                  <a:pt x="3735083" y="534692"/>
                  <a:pt x="3587679" y="644620"/>
                  <a:pt x="3702604" y="652115"/>
                </a:cubicBezTo>
                <a:cubicBezTo>
                  <a:pt x="3817529" y="659610"/>
                  <a:pt x="4077359" y="494718"/>
                  <a:pt x="4347182" y="472233"/>
                </a:cubicBezTo>
                <a:cubicBezTo>
                  <a:pt x="4617005" y="449748"/>
                  <a:pt x="5049221" y="432260"/>
                  <a:pt x="5321542" y="517204"/>
                </a:cubicBezTo>
                <a:cubicBezTo>
                  <a:pt x="5593863" y="602148"/>
                  <a:pt x="5858689" y="702083"/>
                  <a:pt x="5981109" y="981899"/>
                </a:cubicBezTo>
                <a:cubicBezTo>
                  <a:pt x="6103529" y="1261715"/>
                  <a:pt x="6116021" y="1781374"/>
                  <a:pt x="6056060" y="2196102"/>
                </a:cubicBezTo>
                <a:cubicBezTo>
                  <a:pt x="5996099" y="2610830"/>
                  <a:pt x="5791233" y="3232922"/>
                  <a:pt x="5621345" y="3470266"/>
                </a:cubicBezTo>
                <a:cubicBezTo>
                  <a:pt x="5451457" y="3707610"/>
                  <a:pt x="5169142" y="3685124"/>
                  <a:pt x="5036729" y="3620167"/>
                </a:cubicBezTo>
                <a:cubicBezTo>
                  <a:pt x="4904316" y="3555210"/>
                  <a:pt x="5079201" y="3160469"/>
                  <a:pt x="4826867" y="3080522"/>
                </a:cubicBezTo>
                <a:cubicBezTo>
                  <a:pt x="4574533" y="3000575"/>
                  <a:pt x="3765064" y="3035551"/>
                  <a:pt x="3522723" y="3140482"/>
                </a:cubicBezTo>
                <a:cubicBezTo>
                  <a:pt x="3280382" y="3245413"/>
                  <a:pt x="3492742" y="3610174"/>
                  <a:pt x="3372821" y="3710108"/>
                </a:cubicBezTo>
                <a:cubicBezTo>
                  <a:pt x="3252900" y="3810042"/>
                  <a:pt x="2998067" y="4047387"/>
                  <a:pt x="2803195" y="3740089"/>
                </a:cubicBezTo>
                <a:cubicBezTo>
                  <a:pt x="2608323" y="3432791"/>
                  <a:pt x="2378473" y="2101164"/>
                  <a:pt x="2203588" y="1866318"/>
                </a:cubicBezTo>
                <a:cubicBezTo>
                  <a:pt x="2028703" y="1631472"/>
                  <a:pt x="1951254" y="2168619"/>
                  <a:pt x="1753883" y="2331013"/>
                </a:cubicBezTo>
                <a:cubicBezTo>
                  <a:pt x="1556513" y="2493407"/>
                  <a:pt x="1269201" y="2768227"/>
                  <a:pt x="1019365" y="2840679"/>
                </a:cubicBezTo>
                <a:cubicBezTo>
                  <a:pt x="769529" y="2913131"/>
                  <a:pt x="424755" y="2865662"/>
                  <a:pt x="254867" y="2765728"/>
                </a:cubicBezTo>
                <a:cubicBezTo>
                  <a:pt x="84979" y="2665794"/>
                  <a:pt x="2532" y="2351000"/>
                  <a:pt x="34" y="2241072"/>
                </a:cubicBezTo>
                <a:cubicBezTo>
                  <a:pt x="-2464" y="2131144"/>
                  <a:pt x="132448" y="2063689"/>
                  <a:pt x="239877" y="2106161"/>
                </a:cubicBezTo>
                <a:cubicBezTo>
                  <a:pt x="347306" y="2148633"/>
                  <a:pt x="477221" y="2430948"/>
                  <a:pt x="629621" y="2465925"/>
                </a:cubicBezTo>
                <a:close/>
              </a:path>
            </a:pathLst>
          </a:cu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 rot="1175396">
            <a:off x="3644157" y="3790190"/>
            <a:ext cx="433215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All of the hash functions </a:t>
            </a:r>
            <a:r>
              <a:rPr lang="en-US" sz="3200" dirty="0" err="1">
                <a:solidFill>
                  <a:schemeClr val="bg1"/>
                </a:solidFill>
              </a:rPr>
              <a:t>h:U</a:t>
            </a:r>
            <a:r>
              <a:rPr lang="en-US" sz="3200" dirty="0">
                <a:solidFill>
                  <a:schemeClr val="bg1"/>
                </a:solidFill>
              </a:rPr>
              <a:t> →{1,</a:t>
            </a:r>
            <a:r>
              <a:rPr lang="mr-IN" sz="3200" dirty="0">
                <a:solidFill>
                  <a:schemeClr val="bg1"/>
                </a:solidFill>
              </a:rPr>
              <a:t>…</a:t>
            </a:r>
            <a:r>
              <a:rPr lang="en-US" sz="3200" dirty="0">
                <a:solidFill>
                  <a:schemeClr val="bg1"/>
                </a:solidFill>
              </a:rPr>
              <a:t>,n}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95936" y="5661355"/>
            <a:ext cx="29586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“All of the hash functions” is an example of a hash family.</a:t>
            </a:r>
          </a:p>
        </p:txBody>
      </p:sp>
    </p:spTree>
    <p:extLst>
      <p:ext uri="{BB962C8B-B14F-4D97-AF65-F5344CB8AC3E}">
        <p14:creationId xmlns:p14="http://schemas.microsoft.com/office/powerpoint/2010/main" val="151946432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7650" y="151814"/>
            <a:ext cx="7886700" cy="1325563"/>
          </a:xfrm>
        </p:spPr>
        <p:txBody>
          <a:bodyPr/>
          <a:lstStyle/>
          <a:p>
            <a:r>
              <a:rPr lang="en-US" dirty="0"/>
              <a:t>Example: </a:t>
            </a:r>
            <a:br>
              <a:rPr lang="en-US" dirty="0"/>
            </a:br>
            <a:r>
              <a:rPr lang="en-US" sz="3200" dirty="0"/>
              <a:t>a smaller hash family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477377"/>
            <a:ext cx="7886700" cy="4351338"/>
          </a:xfrm>
        </p:spPr>
        <p:txBody>
          <a:bodyPr/>
          <a:lstStyle/>
          <a:p>
            <a:r>
              <a:rPr lang="en-US" dirty="0"/>
              <a:t>H = { function which returns the least sig. digit,</a:t>
            </a:r>
          </a:p>
          <a:p>
            <a:pPr marL="0" indent="0">
              <a:buNone/>
            </a:pPr>
            <a:r>
              <a:rPr lang="en-US" dirty="0"/>
              <a:t>                   function which returns the most sig. digit }</a:t>
            </a:r>
          </a:p>
          <a:p>
            <a:r>
              <a:rPr lang="en-US" dirty="0"/>
              <a:t>Pick h in H at random.</a:t>
            </a:r>
          </a:p>
        </p:txBody>
      </p:sp>
      <p:sp>
        <p:nvSpPr>
          <p:cNvPr id="4" name="Freeform 3"/>
          <p:cNvSpPr/>
          <p:nvPr/>
        </p:nvSpPr>
        <p:spPr>
          <a:xfrm rot="283342">
            <a:off x="2636467" y="3189130"/>
            <a:ext cx="6531896" cy="3792687"/>
          </a:xfrm>
          <a:custGeom>
            <a:avLst/>
            <a:gdLst>
              <a:gd name="connsiteX0" fmla="*/ 629621 w 6090974"/>
              <a:gd name="connsiteY0" fmla="*/ 2465925 h 3892067"/>
              <a:gd name="connsiteX1" fmla="*/ 1154277 w 6090974"/>
              <a:gd name="connsiteY1" fmla="*/ 2316023 h 3892067"/>
              <a:gd name="connsiteX2" fmla="*/ 1529031 w 6090974"/>
              <a:gd name="connsiteY2" fmla="*/ 1806358 h 3892067"/>
              <a:gd name="connsiteX3" fmla="*/ 1648952 w 6090974"/>
              <a:gd name="connsiteY3" fmla="*/ 861977 h 3892067"/>
              <a:gd name="connsiteX4" fmla="*/ 2128637 w 6090974"/>
              <a:gd name="connsiteY4" fmla="*/ 157440 h 3892067"/>
              <a:gd name="connsiteX5" fmla="*/ 2893136 w 6090974"/>
              <a:gd name="connsiteY5" fmla="*/ 157440 h 3892067"/>
              <a:gd name="connsiteX6" fmla="*/ 3237909 w 6090974"/>
              <a:gd name="connsiteY6" fmla="*/ 7538 h 3892067"/>
              <a:gd name="connsiteX7" fmla="*/ 3657634 w 6090974"/>
              <a:gd name="connsiteY7" fmla="*/ 427263 h 3892067"/>
              <a:gd name="connsiteX8" fmla="*/ 3702604 w 6090974"/>
              <a:gd name="connsiteY8" fmla="*/ 652115 h 3892067"/>
              <a:gd name="connsiteX9" fmla="*/ 4347182 w 6090974"/>
              <a:gd name="connsiteY9" fmla="*/ 472233 h 3892067"/>
              <a:gd name="connsiteX10" fmla="*/ 5321542 w 6090974"/>
              <a:gd name="connsiteY10" fmla="*/ 517204 h 3892067"/>
              <a:gd name="connsiteX11" fmla="*/ 5981109 w 6090974"/>
              <a:gd name="connsiteY11" fmla="*/ 981899 h 3892067"/>
              <a:gd name="connsiteX12" fmla="*/ 6056060 w 6090974"/>
              <a:gd name="connsiteY12" fmla="*/ 2196102 h 3892067"/>
              <a:gd name="connsiteX13" fmla="*/ 5621345 w 6090974"/>
              <a:gd name="connsiteY13" fmla="*/ 3470266 h 3892067"/>
              <a:gd name="connsiteX14" fmla="*/ 5036729 w 6090974"/>
              <a:gd name="connsiteY14" fmla="*/ 3620167 h 3892067"/>
              <a:gd name="connsiteX15" fmla="*/ 4826867 w 6090974"/>
              <a:gd name="connsiteY15" fmla="*/ 3080522 h 3892067"/>
              <a:gd name="connsiteX16" fmla="*/ 3522723 w 6090974"/>
              <a:gd name="connsiteY16" fmla="*/ 3140482 h 3892067"/>
              <a:gd name="connsiteX17" fmla="*/ 3372821 w 6090974"/>
              <a:gd name="connsiteY17" fmla="*/ 3710108 h 3892067"/>
              <a:gd name="connsiteX18" fmla="*/ 2803195 w 6090974"/>
              <a:gd name="connsiteY18" fmla="*/ 3740089 h 3892067"/>
              <a:gd name="connsiteX19" fmla="*/ 2203588 w 6090974"/>
              <a:gd name="connsiteY19" fmla="*/ 1866318 h 3892067"/>
              <a:gd name="connsiteX20" fmla="*/ 1753883 w 6090974"/>
              <a:gd name="connsiteY20" fmla="*/ 2331013 h 3892067"/>
              <a:gd name="connsiteX21" fmla="*/ 1019365 w 6090974"/>
              <a:gd name="connsiteY21" fmla="*/ 2840679 h 3892067"/>
              <a:gd name="connsiteX22" fmla="*/ 254867 w 6090974"/>
              <a:gd name="connsiteY22" fmla="*/ 2765728 h 3892067"/>
              <a:gd name="connsiteX23" fmla="*/ 34 w 6090974"/>
              <a:gd name="connsiteY23" fmla="*/ 2241072 h 3892067"/>
              <a:gd name="connsiteX24" fmla="*/ 239877 w 6090974"/>
              <a:gd name="connsiteY24" fmla="*/ 2106161 h 3892067"/>
              <a:gd name="connsiteX25" fmla="*/ 629621 w 6090974"/>
              <a:gd name="connsiteY25" fmla="*/ 2465925 h 3892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6090974" h="3892067">
                <a:moveTo>
                  <a:pt x="629621" y="2465925"/>
                </a:moveTo>
                <a:cubicBezTo>
                  <a:pt x="782021" y="2500902"/>
                  <a:pt x="1004375" y="2425951"/>
                  <a:pt x="1154277" y="2316023"/>
                </a:cubicBezTo>
                <a:cubicBezTo>
                  <a:pt x="1304179" y="2206095"/>
                  <a:pt x="1446585" y="2048699"/>
                  <a:pt x="1529031" y="1806358"/>
                </a:cubicBezTo>
                <a:cubicBezTo>
                  <a:pt x="1611477" y="1564017"/>
                  <a:pt x="1549018" y="1136797"/>
                  <a:pt x="1648952" y="861977"/>
                </a:cubicBezTo>
                <a:cubicBezTo>
                  <a:pt x="1748886" y="587157"/>
                  <a:pt x="1921273" y="274863"/>
                  <a:pt x="2128637" y="157440"/>
                </a:cubicBezTo>
                <a:cubicBezTo>
                  <a:pt x="2336001" y="40017"/>
                  <a:pt x="2708257" y="182424"/>
                  <a:pt x="2893136" y="157440"/>
                </a:cubicBezTo>
                <a:cubicBezTo>
                  <a:pt x="3078015" y="132456"/>
                  <a:pt x="3110493" y="-37433"/>
                  <a:pt x="3237909" y="7538"/>
                </a:cubicBezTo>
                <a:cubicBezTo>
                  <a:pt x="3365325" y="52509"/>
                  <a:pt x="3580185" y="319834"/>
                  <a:pt x="3657634" y="427263"/>
                </a:cubicBezTo>
                <a:cubicBezTo>
                  <a:pt x="3735083" y="534692"/>
                  <a:pt x="3587679" y="644620"/>
                  <a:pt x="3702604" y="652115"/>
                </a:cubicBezTo>
                <a:cubicBezTo>
                  <a:pt x="3817529" y="659610"/>
                  <a:pt x="4077359" y="494718"/>
                  <a:pt x="4347182" y="472233"/>
                </a:cubicBezTo>
                <a:cubicBezTo>
                  <a:pt x="4617005" y="449748"/>
                  <a:pt x="5049221" y="432260"/>
                  <a:pt x="5321542" y="517204"/>
                </a:cubicBezTo>
                <a:cubicBezTo>
                  <a:pt x="5593863" y="602148"/>
                  <a:pt x="5858689" y="702083"/>
                  <a:pt x="5981109" y="981899"/>
                </a:cubicBezTo>
                <a:cubicBezTo>
                  <a:pt x="6103529" y="1261715"/>
                  <a:pt x="6116021" y="1781374"/>
                  <a:pt x="6056060" y="2196102"/>
                </a:cubicBezTo>
                <a:cubicBezTo>
                  <a:pt x="5996099" y="2610830"/>
                  <a:pt x="5791233" y="3232922"/>
                  <a:pt x="5621345" y="3470266"/>
                </a:cubicBezTo>
                <a:cubicBezTo>
                  <a:pt x="5451457" y="3707610"/>
                  <a:pt x="5169142" y="3685124"/>
                  <a:pt x="5036729" y="3620167"/>
                </a:cubicBezTo>
                <a:cubicBezTo>
                  <a:pt x="4904316" y="3555210"/>
                  <a:pt x="5079201" y="3160469"/>
                  <a:pt x="4826867" y="3080522"/>
                </a:cubicBezTo>
                <a:cubicBezTo>
                  <a:pt x="4574533" y="3000575"/>
                  <a:pt x="3765064" y="3035551"/>
                  <a:pt x="3522723" y="3140482"/>
                </a:cubicBezTo>
                <a:cubicBezTo>
                  <a:pt x="3280382" y="3245413"/>
                  <a:pt x="3492742" y="3610174"/>
                  <a:pt x="3372821" y="3710108"/>
                </a:cubicBezTo>
                <a:cubicBezTo>
                  <a:pt x="3252900" y="3810042"/>
                  <a:pt x="2998067" y="4047387"/>
                  <a:pt x="2803195" y="3740089"/>
                </a:cubicBezTo>
                <a:cubicBezTo>
                  <a:pt x="2608323" y="3432791"/>
                  <a:pt x="2378473" y="2101164"/>
                  <a:pt x="2203588" y="1866318"/>
                </a:cubicBezTo>
                <a:cubicBezTo>
                  <a:pt x="2028703" y="1631472"/>
                  <a:pt x="1951254" y="2168619"/>
                  <a:pt x="1753883" y="2331013"/>
                </a:cubicBezTo>
                <a:cubicBezTo>
                  <a:pt x="1556513" y="2493407"/>
                  <a:pt x="1269201" y="2768227"/>
                  <a:pt x="1019365" y="2840679"/>
                </a:cubicBezTo>
                <a:cubicBezTo>
                  <a:pt x="769529" y="2913131"/>
                  <a:pt x="424755" y="2865662"/>
                  <a:pt x="254867" y="2765728"/>
                </a:cubicBezTo>
                <a:cubicBezTo>
                  <a:pt x="84979" y="2665794"/>
                  <a:pt x="2532" y="2351000"/>
                  <a:pt x="34" y="2241072"/>
                </a:cubicBezTo>
                <a:cubicBezTo>
                  <a:pt x="-2464" y="2131144"/>
                  <a:pt x="132448" y="2063689"/>
                  <a:pt x="239877" y="2106161"/>
                </a:cubicBezTo>
                <a:cubicBezTo>
                  <a:pt x="347306" y="2148633"/>
                  <a:pt x="477221" y="2430948"/>
                  <a:pt x="629621" y="2465925"/>
                </a:cubicBezTo>
                <a:close/>
              </a:path>
            </a:pathLst>
          </a:cu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 rot="1175396">
            <a:off x="4530422" y="4451374"/>
            <a:ext cx="433215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All of the hash functions </a:t>
            </a:r>
            <a:r>
              <a:rPr lang="en-US" sz="3200" dirty="0" err="1">
                <a:solidFill>
                  <a:schemeClr val="bg1"/>
                </a:solidFill>
              </a:rPr>
              <a:t>h:U</a:t>
            </a:r>
            <a:r>
              <a:rPr lang="en-US" sz="3200" dirty="0">
                <a:solidFill>
                  <a:schemeClr val="bg1"/>
                </a:solidFill>
              </a:rPr>
              <a:t> →{1,</a:t>
            </a:r>
            <a:r>
              <a:rPr lang="mr-IN" sz="3200" dirty="0">
                <a:solidFill>
                  <a:schemeClr val="bg1"/>
                </a:solidFill>
              </a:rPr>
              <a:t>…</a:t>
            </a:r>
            <a:r>
              <a:rPr lang="en-US" sz="3200" dirty="0">
                <a:solidFill>
                  <a:schemeClr val="bg1"/>
                </a:solidFill>
              </a:rPr>
              <a:t>,n}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427650" y="5583778"/>
            <a:ext cx="1105836" cy="1274222"/>
            <a:chOff x="628650" y="4603505"/>
            <a:chExt cx="1602601" cy="1833560"/>
          </a:xfrm>
        </p:grpSpPr>
        <p:sp>
          <p:nvSpPr>
            <p:cNvPr id="7" name="Freeform 6"/>
            <p:cNvSpPr/>
            <p:nvPr/>
          </p:nvSpPr>
          <p:spPr>
            <a:xfrm>
              <a:off x="628650" y="4603505"/>
              <a:ext cx="1602601" cy="1833560"/>
            </a:xfrm>
            <a:custGeom>
              <a:avLst/>
              <a:gdLst>
                <a:gd name="connsiteX0" fmla="*/ 1546745 w 1937543"/>
                <a:gd name="connsiteY0" fmla="*/ 1017332 h 1984037"/>
                <a:gd name="connsiteX1" fmla="*/ 1846548 w 1937543"/>
                <a:gd name="connsiteY1" fmla="*/ 777489 h 1984037"/>
                <a:gd name="connsiteX2" fmla="*/ 1921499 w 1937543"/>
                <a:gd name="connsiteY2" fmla="*/ 597607 h 1984037"/>
                <a:gd name="connsiteX3" fmla="*/ 1576725 w 1937543"/>
                <a:gd name="connsiteY3" fmla="*/ 537647 h 1984037"/>
                <a:gd name="connsiteX4" fmla="*/ 1336883 w 1937543"/>
                <a:gd name="connsiteY4" fmla="*/ 612598 h 1984037"/>
                <a:gd name="connsiteX5" fmla="*/ 1351873 w 1937543"/>
                <a:gd name="connsiteY5" fmla="*/ 477686 h 1984037"/>
                <a:gd name="connsiteX6" fmla="*/ 1097040 w 1937543"/>
                <a:gd name="connsiteY6" fmla="*/ 267824 h 1984037"/>
                <a:gd name="connsiteX7" fmla="*/ 797237 w 1937543"/>
                <a:gd name="connsiteY7" fmla="*/ 462696 h 1984037"/>
                <a:gd name="connsiteX8" fmla="*/ 887178 w 1937543"/>
                <a:gd name="connsiteY8" fmla="*/ 687548 h 1984037"/>
                <a:gd name="connsiteX9" fmla="*/ 1157001 w 1937543"/>
                <a:gd name="connsiteY9" fmla="*/ 792480 h 1984037"/>
                <a:gd name="connsiteX10" fmla="*/ 962129 w 1937543"/>
                <a:gd name="connsiteY10" fmla="*/ 927391 h 1984037"/>
                <a:gd name="connsiteX11" fmla="*/ 647335 w 1937543"/>
                <a:gd name="connsiteY11" fmla="*/ 1287155 h 1984037"/>
                <a:gd name="connsiteX12" fmla="*/ 467453 w 1937543"/>
                <a:gd name="connsiteY12" fmla="*/ 1736860 h 1984037"/>
                <a:gd name="connsiteX13" fmla="*/ 197630 w 1937543"/>
                <a:gd name="connsiteY13" fmla="*/ 1586958 h 1984037"/>
                <a:gd name="connsiteX14" fmla="*/ 452463 w 1937543"/>
                <a:gd name="connsiteY14" fmla="*/ 1122263 h 1984037"/>
                <a:gd name="connsiteX15" fmla="*/ 677315 w 1937543"/>
                <a:gd name="connsiteY15" fmla="*/ 642578 h 1984037"/>
                <a:gd name="connsiteX16" fmla="*/ 512424 w 1937543"/>
                <a:gd name="connsiteY16" fmla="*/ 57961 h 1984037"/>
                <a:gd name="connsiteX17" fmla="*/ 62719 w 1937543"/>
                <a:gd name="connsiteY17" fmla="*/ 27981 h 1984037"/>
                <a:gd name="connsiteX18" fmla="*/ 197630 w 1937543"/>
                <a:gd name="connsiteY18" fmla="*/ 117922 h 1984037"/>
                <a:gd name="connsiteX19" fmla="*/ 407493 w 1937543"/>
                <a:gd name="connsiteY19" fmla="*/ 147902 h 1984037"/>
                <a:gd name="connsiteX20" fmla="*/ 557394 w 1937543"/>
                <a:gd name="connsiteY20" fmla="*/ 507666 h 1984037"/>
                <a:gd name="connsiteX21" fmla="*/ 317552 w 1937543"/>
                <a:gd name="connsiteY21" fmla="*/ 1107273 h 1984037"/>
                <a:gd name="connsiteX22" fmla="*/ 2758 w 1937543"/>
                <a:gd name="connsiteY22" fmla="*/ 1586958 h 1984037"/>
                <a:gd name="connsiteX23" fmla="*/ 182640 w 1937543"/>
                <a:gd name="connsiteY23" fmla="*/ 1856781 h 1984037"/>
                <a:gd name="connsiteX24" fmla="*/ 497434 w 1937543"/>
                <a:gd name="connsiteY24" fmla="*/ 1961712 h 1984037"/>
                <a:gd name="connsiteX25" fmla="*/ 647335 w 1937543"/>
                <a:gd name="connsiteY25" fmla="*/ 1886761 h 1984037"/>
                <a:gd name="connsiteX26" fmla="*/ 722286 w 1937543"/>
                <a:gd name="connsiteY26" fmla="*/ 1976702 h 1984037"/>
                <a:gd name="connsiteX27" fmla="*/ 1501775 w 1937543"/>
                <a:gd name="connsiteY27" fmla="*/ 1961712 h 1984037"/>
                <a:gd name="connsiteX28" fmla="*/ 1591715 w 1937543"/>
                <a:gd name="connsiteY28" fmla="*/ 1826801 h 1984037"/>
                <a:gd name="connsiteX29" fmla="*/ 1381853 w 1937543"/>
                <a:gd name="connsiteY29" fmla="*/ 1811811 h 1984037"/>
                <a:gd name="connsiteX30" fmla="*/ 1456804 w 1937543"/>
                <a:gd name="connsiteY30" fmla="*/ 1661909 h 1984037"/>
                <a:gd name="connsiteX31" fmla="*/ 1321893 w 1937543"/>
                <a:gd name="connsiteY31" fmla="*/ 1392086 h 1984037"/>
                <a:gd name="connsiteX32" fmla="*/ 1546745 w 1937543"/>
                <a:gd name="connsiteY32" fmla="*/ 1017332 h 1984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937543" h="1984037">
                  <a:moveTo>
                    <a:pt x="1546745" y="1017332"/>
                  </a:moveTo>
                  <a:cubicBezTo>
                    <a:pt x="1634187" y="914899"/>
                    <a:pt x="1784089" y="847443"/>
                    <a:pt x="1846548" y="777489"/>
                  </a:cubicBezTo>
                  <a:cubicBezTo>
                    <a:pt x="1909007" y="707535"/>
                    <a:pt x="1966470" y="637581"/>
                    <a:pt x="1921499" y="597607"/>
                  </a:cubicBezTo>
                  <a:cubicBezTo>
                    <a:pt x="1876528" y="557633"/>
                    <a:pt x="1674161" y="535148"/>
                    <a:pt x="1576725" y="537647"/>
                  </a:cubicBezTo>
                  <a:cubicBezTo>
                    <a:pt x="1479289" y="540145"/>
                    <a:pt x="1374358" y="622591"/>
                    <a:pt x="1336883" y="612598"/>
                  </a:cubicBezTo>
                  <a:cubicBezTo>
                    <a:pt x="1299408" y="602604"/>
                    <a:pt x="1391847" y="535148"/>
                    <a:pt x="1351873" y="477686"/>
                  </a:cubicBezTo>
                  <a:cubicBezTo>
                    <a:pt x="1311899" y="420224"/>
                    <a:pt x="1189479" y="270322"/>
                    <a:pt x="1097040" y="267824"/>
                  </a:cubicBezTo>
                  <a:cubicBezTo>
                    <a:pt x="1004601" y="265326"/>
                    <a:pt x="832214" y="392742"/>
                    <a:pt x="797237" y="462696"/>
                  </a:cubicBezTo>
                  <a:cubicBezTo>
                    <a:pt x="762260" y="532650"/>
                    <a:pt x="827217" y="632584"/>
                    <a:pt x="887178" y="687548"/>
                  </a:cubicBezTo>
                  <a:cubicBezTo>
                    <a:pt x="947139" y="742512"/>
                    <a:pt x="1144509" y="752506"/>
                    <a:pt x="1157001" y="792480"/>
                  </a:cubicBezTo>
                  <a:cubicBezTo>
                    <a:pt x="1169493" y="832454"/>
                    <a:pt x="1047073" y="844945"/>
                    <a:pt x="962129" y="927391"/>
                  </a:cubicBezTo>
                  <a:cubicBezTo>
                    <a:pt x="877185" y="1009837"/>
                    <a:pt x="729781" y="1152244"/>
                    <a:pt x="647335" y="1287155"/>
                  </a:cubicBezTo>
                  <a:cubicBezTo>
                    <a:pt x="564889" y="1422066"/>
                    <a:pt x="542404" y="1686893"/>
                    <a:pt x="467453" y="1736860"/>
                  </a:cubicBezTo>
                  <a:cubicBezTo>
                    <a:pt x="392502" y="1786827"/>
                    <a:pt x="200128" y="1689391"/>
                    <a:pt x="197630" y="1586958"/>
                  </a:cubicBezTo>
                  <a:cubicBezTo>
                    <a:pt x="195132" y="1484525"/>
                    <a:pt x="372515" y="1279660"/>
                    <a:pt x="452463" y="1122263"/>
                  </a:cubicBezTo>
                  <a:cubicBezTo>
                    <a:pt x="532411" y="964866"/>
                    <a:pt x="667322" y="819962"/>
                    <a:pt x="677315" y="642578"/>
                  </a:cubicBezTo>
                  <a:cubicBezTo>
                    <a:pt x="687308" y="465194"/>
                    <a:pt x="614857" y="160394"/>
                    <a:pt x="512424" y="57961"/>
                  </a:cubicBezTo>
                  <a:cubicBezTo>
                    <a:pt x="409991" y="-44472"/>
                    <a:pt x="115185" y="17987"/>
                    <a:pt x="62719" y="27981"/>
                  </a:cubicBezTo>
                  <a:cubicBezTo>
                    <a:pt x="10253" y="37975"/>
                    <a:pt x="140168" y="97935"/>
                    <a:pt x="197630" y="117922"/>
                  </a:cubicBezTo>
                  <a:cubicBezTo>
                    <a:pt x="255092" y="137909"/>
                    <a:pt x="347532" y="82945"/>
                    <a:pt x="407493" y="147902"/>
                  </a:cubicBezTo>
                  <a:cubicBezTo>
                    <a:pt x="467454" y="212859"/>
                    <a:pt x="572384" y="347771"/>
                    <a:pt x="557394" y="507666"/>
                  </a:cubicBezTo>
                  <a:cubicBezTo>
                    <a:pt x="542404" y="667561"/>
                    <a:pt x="409991" y="927391"/>
                    <a:pt x="317552" y="1107273"/>
                  </a:cubicBezTo>
                  <a:cubicBezTo>
                    <a:pt x="225113" y="1287155"/>
                    <a:pt x="25243" y="1462040"/>
                    <a:pt x="2758" y="1586958"/>
                  </a:cubicBezTo>
                  <a:cubicBezTo>
                    <a:pt x="-19727" y="1711876"/>
                    <a:pt x="100194" y="1794322"/>
                    <a:pt x="182640" y="1856781"/>
                  </a:cubicBezTo>
                  <a:cubicBezTo>
                    <a:pt x="265086" y="1919240"/>
                    <a:pt x="419985" y="1956715"/>
                    <a:pt x="497434" y="1961712"/>
                  </a:cubicBezTo>
                  <a:cubicBezTo>
                    <a:pt x="574883" y="1966709"/>
                    <a:pt x="609860" y="1884263"/>
                    <a:pt x="647335" y="1886761"/>
                  </a:cubicBezTo>
                  <a:cubicBezTo>
                    <a:pt x="684810" y="1889259"/>
                    <a:pt x="579879" y="1964210"/>
                    <a:pt x="722286" y="1976702"/>
                  </a:cubicBezTo>
                  <a:cubicBezTo>
                    <a:pt x="864693" y="1989194"/>
                    <a:pt x="1356870" y="1986695"/>
                    <a:pt x="1501775" y="1961712"/>
                  </a:cubicBezTo>
                  <a:cubicBezTo>
                    <a:pt x="1646680" y="1936729"/>
                    <a:pt x="1611702" y="1851784"/>
                    <a:pt x="1591715" y="1826801"/>
                  </a:cubicBezTo>
                  <a:cubicBezTo>
                    <a:pt x="1571728" y="1801818"/>
                    <a:pt x="1404338" y="1839293"/>
                    <a:pt x="1381853" y="1811811"/>
                  </a:cubicBezTo>
                  <a:cubicBezTo>
                    <a:pt x="1359368" y="1784329"/>
                    <a:pt x="1466797" y="1731863"/>
                    <a:pt x="1456804" y="1661909"/>
                  </a:cubicBezTo>
                  <a:cubicBezTo>
                    <a:pt x="1446811" y="1591955"/>
                    <a:pt x="1304405" y="1507011"/>
                    <a:pt x="1321893" y="1392086"/>
                  </a:cubicBezTo>
                  <a:cubicBezTo>
                    <a:pt x="1339381" y="1277161"/>
                    <a:pt x="1459303" y="1119765"/>
                    <a:pt x="1546745" y="1017332"/>
                  </a:cubicBezTo>
                  <a:close/>
                </a:path>
              </a:pathLst>
            </a:cu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 7"/>
            <p:cNvSpPr/>
            <p:nvPr/>
          </p:nvSpPr>
          <p:spPr>
            <a:xfrm rot="1337858">
              <a:off x="1874299" y="5339816"/>
              <a:ext cx="184825" cy="91361"/>
            </a:xfrm>
            <a:custGeom>
              <a:avLst/>
              <a:gdLst>
                <a:gd name="connsiteX0" fmla="*/ 269822 w 269822"/>
                <a:gd name="connsiteY0" fmla="*/ 89941 h 124775"/>
                <a:gd name="connsiteX1" fmla="*/ 74950 w 269822"/>
                <a:gd name="connsiteY1" fmla="*/ 119922 h 124775"/>
                <a:gd name="connsiteX2" fmla="*/ 0 w 269822"/>
                <a:gd name="connsiteY2" fmla="*/ 0 h 12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9822" h="124775">
                  <a:moveTo>
                    <a:pt x="269822" y="89941"/>
                  </a:moveTo>
                  <a:cubicBezTo>
                    <a:pt x="194871" y="112426"/>
                    <a:pt x="119920" y="134912"/>
                    <a:pt x="74950" y="119922"/>
                  </a:cubicBezTo>
                  <a:cubicBezTo>
                    <a:pt x="29980" y="104932"/>
                    <a:pt x="0" y="0"/>
                    <a:pt x="0" y="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9" name="Group 8"/>
          <p:cNvGrpSpPr/>
          <p:nvPr/>
        </p:nvGrpSpPr>
        <p:grpSpPr>
          <a:xfrm rot="18435951" flipH="1">
            <a:off x="7641615" y="3998155"/>
            <a:ext cx="958119" cy="1274222"/>
            <a:chOff x="628650" y="4603505"/>
            <a:chExt cx="1602601" cy="1833560"/>
          </a:xfrm>
          <a:solidFill>
            <a:schemeClr val="accent4">
              <a:lumMod val="60000"/>
              <a:lumOff val="40000"/>
            </a:schemeClr>
          </a:solidFill>
        </p:grpSpPr>
        <p:sp>
          <p:nvSpPr>
            <p:cNvPr id="10" name="Freeform 9"/>
            <p:cNvSpPr/>
            <p:nvPr/>
          </p:nvSpPr>
          <p:spPr>
            <a:xfrm>
              <a:off x="628650" y="4603505"/>
              <a:ext cx="1602601" cy="1833560"/>
            </a:xfrm>
            <a:custGeom>
              <a:avLst/>
              <a:gdLst>
                <a:gd name="connsiteX0" fmla="*/ 1546745 w 1937543"/>
                <a:gd name="connsiteY0" fmla="*/ 1017332 h 1984037"/>
                <a:gd name="connsiteX1" fmla="*/ 1846548 w 1937543"/>
                <a:gd name="connsiteY1" fmla="*/ 777489 h 1984037"/>
                <a:gd name="connsiteX2" fmla="*/ 1921499 w 1937543"/>
                <a:gd name="connsiteY2" fmla="*/ 597607 h 1984037"/>
                <a:gd name="connsiteX3" fmla="*/ 1576725 w 1937543"/>
                <a:gd name="connsiteY3" fmla="*/ 537647 h 1984037"/>
                <a:gd name="connsiteX4" fmla="*/ 1336883 w 1937543"/>
                <a:gd name="connsiteY4" fmla="*/ 612598 h 1984037"/>
                <a:gd name="connsiteX5" fmla="*/ 1351873 w 1937543"/>
                <a:gd name="connsiteY5" fmla="*/ 477686 h 1984037"/>
                <a:gd name="connsiteX6" fmla="*/ 1097040 w 1937543"/>
                <a:gd name="connsiteY6" fmla="*/ 267824 h 1984037"/>
                <a:gd name="connsiteX7" fmla="*/ 797237 w 1937543"/>
                <a:gd name="connsiteY7" fmla="*/ 462696 h 1984037"/>
                <a:gd name="connsiteX8" fmla="*/ 887178 w 1937543"/>
                <a:gd name="connsiteY8" fmla="*/ 687548 h 1984037"/>
                <a:gd name="connsiteX9" fmla="*/ 1157001 w 1937543"/>
                <a:gd name="connsiteY9" fmla="*/ 792480 h 1984037"/>
                <a:gd name="connsiteX10" fmla="*/ 962129 w 1937543"/>
                <a:gd name="connsiteY10" fmla="*/ 927391 h 1984037"/>
                <a:gd name="connsiteX11" fmla="*/ 647335 w 1937543"/>
                <a:gd name="connsiteY11" fmla="*/ 1287155 h 1984037"/>
                <a:gd name="connsiteX12" fmla="*/ 467453 w 1937543"/>
                <a:gd name="connsiteY12" fmla="*/ 1736860 h 1984037"/>
                <a:gd name="connsiteX13" fmla="*/ 197630 w 1937543"/>
                <a:gd name="connsiteY13" fmla="*/ 1586958 h 1984037"/>
                <a:gd name="connsiteX14" fmla="*/ 452463 w 1937543"/>
                <a:gd name="connsiteY14" fmla="*/ 1122263 h 1984037"/>
                <a:gd name="connsiteX15" fmla="*/ 677315 w 1937543"/>
                <a:gd name="connsiteY15" fmla="*/ 642578 h 1984037"/>
                <a:gd name="connsiteX16" fmla="*/ 512424 w 1937543"/>
                <a:gd name="connsiteY16" fmla="*/ 57961 h 1984037"/>
                <a:gd name="connsiteX17" fmla="*/ 62719 w 1937543"/>
                <a:gd name="connsiteY17" fmla="*/ 27981 h 1984037"/>
                <a:gd name="connsiteX18" fmla="*/ 197630 w 1937543"/>
                <a:gd name="connsiteY18" fmla="*/ 117922 h 1984037"/>
                <a:gd name="connsiteX19" fmla="*/ 407493 w 1937543"/>
                <a:gd name="connsiteY19" fmla="*/ 147902 h 1984037"/>
                <a:gd name="connsiteX20" fmla="*/ 557394 w 1937543"/>
                <a:gd name="connsiteY20" fmla="*/ 507666 h 1984037"/>
                <a:gd name="connsiteX21" fmla="*/ 317552 w 1937543"/>
                <a:gd name="connsiteY21" fmla="*/ 1107273 h 1984037"/>
                <a:gd name="connsiteX22" fmla="*/ 2758 w 1937543"/>
                <a:gd name="connsiteY22" fmla="*/ 1586958 h 1984037"/>
                <a:gd name="connsiteX23" fmla="*/ 182640 w 1937543"/>
                <a:gd name="connsiteY23" fmla="*/ 1856781 h 1984037"/>
                <a:gd name="connsiteX24" fmla="*/ 497434 w 1937543"/>
                <a:gd name="connsiteY24" fmla="*/ 1961712 h 1984037"/>
                <a:gd name="connsiteX25" fmla="*/ 647335 w 1937543"/>
                <a:gd name="connsiteY25" fmla="*/ 1886761 h 1984037"/>
                <a:gd name="connsiteX26" fmla="*/ 722286 w 1937543"/>
                <a:gd name="connsiteY26" fmla="*/ 1976702 h 1984037"/>
                <a:gd name="connsiteX27" fmla="*/ 1501775 w 1937543"/>
                <a:gd name="connsiteY27" fmla="*/ 1961712 h 1984037"/>
                <a:gd name="connsiteX28" fmla="*/ 1591715 w 1937543"/>
                <a:gd name="connsiteY28" fmla="*/ 1826801 h 1984037"/>
                <a:gd name="connsiteX29" fmla="*/ 1381853 w 1937543"/>
                <a:gd name="connsiteY29" fmla="*/ 1811811 h 1984037"/>
                <a:gd name="connsiteX30" fmla="*/ 1456804 w 1937543"/>
                <a:gd name="connsiteY30" fmla="*/ 1661909 h 1984037"/>
                <a:gd name="connsiteX31" fmla="*/ 1321893 w 1937543"/>
                <a:gd name="connsiteY31" fmla="*/ 1392086 h 1984037"/>
                <a:gd name="connsiteX32" fmla="*/ 1546745 w 1937543"/>
                <a:gd name="connsiteY32" fmla="*/ 1017332 h 1984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937543" h="1984037">
                  <a:moveTo>
                    <a:pt x="1546745" y="1017332"/>
                  </a:moveTo>
                  <a:cubicBezTo>
                    <a:pt x="1634187" y="914899"/>
                    <a:pt x="1784089" y="847443"/>
                    <a:pt x="1846548" y="777489"/>
                  </a:cubicBezTo>
                  <a:cubicBezTo>
                    <a:pt x="1909007" y="707535"/>
                    <a:pt x="1966470" y="637581"/>
                    <a:pt x="1921499" y="597607"/>
                  </a:cubicBezTo>
                  <a:cubicBezTo>
                    <a:pt x="1876528" y="557633"/>
                    <a:pt x="1674161" y="535148"/>
                    <a:pt x="1576725" y="537647"/>
                  </a:cubicBezTo>
                  <a:cubicBezTo>
                    <a:pt x="1479289" y="540145"/>
                    <a:pt x="1374358" y="622591"/>
                    <a:pt x="1336883" y="612598"/>
                  </a:cubicBezTo>
                  <a:cubicBezTo>
                    <a:pt x="1299408" y="602604"/>
                    <a:pt x="1391847" y="535148"/>
                    <a:pt x="1351873" y="477686"/>
                  </a:cubicBezTo>
                  <a:cubicBezTo>
                    <a:pt x="1311899" y="420224"/>
                    <a:pt x="1189479" y="270322"/>
                    <a:pt x="1097040" y="267824"/>
                  </a:cubicBezTo>
                  <a:cubicBezTo>
                    <a:pt x="1004601" y="265326"/>
                    <a:pt x="832214" y="392742"/>
                    <a:pt x="797237" y="462696"/>
                  </a:cubicBezTo>
                  <a:cubicBezTo>
                    <a:pt x="762260" y="532650"/>
                    <a:pt x="827217" y="632584"/>
                    <a:pt x="887178" y="687548"/>
                  </a:cubicBezTo>
                  <a:cubicBezTo>
                    <a:pt x="947139" y="742512"/>
                    <a:pt x="1144509" y="752506"/>
                    <a:pt x="1157001" y="792480"/>
                  </a:cubicBezTo>
                  <a:cubicBezTo>
                    <a:pt x="1169493" y="832454"/>
                    <a:pt x="1047073" y="844945"/>
                    <a:pt x="962129" y="927391"/>
                  </a:cubicBezTo>
                  <a:cubicBezTo>
                    <a:pt x="877185" y="1009837"/>
                    <a:pt x="729781" y="1152244"/>
                    <a:pt x="647335" y="1287155"/>
                  </a:cubicBezTo>
                  <a:cubicBezTo>
                    <a:pt x="564889" y="1422066"/>
                    <a:pt x="542404" y="1686893"/>
                    <a:pt x="467453" y="1736860"/>
                  </a:cubicBezTo>
                  <a:cubicBezTo>
                    <a:pt x="392502" y="1786827"/>
                    <a:pt x="200128" y="1689391"/>
                    <a:pt x="197630" y="1586958"/>
                  </a:cubicBezTo>
                  <a:cubicBezTo>
                    <a:pt x="195132" y="1484525"/>
                    <a:pt x="372515" y="1279660"/>
                    <a:pt x="452463" y="1122263"/>
                  </a:cubicBezTo>
                  <a:cubicBezTo>
                    <a:pt x="532411" y="964866"/>
                    <a:pt x="667322" y="819962"/>
                    <a:pt x="677315" y="642578"/>
                  </a:cubicBezTo>
                  <a:cubicBezTo>
                    <a:pt x="687308" y="465194"/>
                    <a:pt x="614857" y="160394"/>
                    <a:pt x="512424" y="57961"/>
                  </a:cubicBezTo>
                  <a:cubicBezTo>
                    <a:pt x="409991" y="-44472"/>
                    <a:pt x="115185" y="17987"/>
                    <a:pt x="62719" y="27981"/>
                  </a:cubicBezTo>
                  <a:cubicBezTo>
                    <a:pt x="10253" y="37975"/>
                    <a:pt x="140168" y="97935"/>
                    <a:pt x="197630" y="117922"/>
                  </a:cubicBezTo>
                  <a:cubicBezTo>
                    <a:pt x="255092" y="137909"/>
                    <a:pt x="347532" y="82945"/>
                    <a:pt x="407493" y="147902"/>
                  </a:cubicBezTo>
                  <a:cubicBezTo>
                    <a:pt x="467454" y="212859"/>
                    <a:pt x="572384" y="347771"/>
                    <a:pt x="557394" y="507666"/>
                  </a:cubicBezTo>
                  <a:cubicBezTo>
                    <a:pt x="542404" y="667561"/>
                    <a:pt x="409991" y="927391"/>
                    <a:pt x="317552" y="1107273"/>
                  </a:cubicBezTo>
                  <a:cubicBezTo>
                    <a:pt x="225113" y="1287155"/>
                    <a:pt x="25243" y="1462040"/>
                    <a:pt x="2758" y="1586958"/>
                  </a:cubicBezTo>
                  <a:cubicBezTo>
                    <a:pt x="-19727" y="1711876"/>
                    <a:pt x="100194" y="1794322"/>
                    <a:pt x="182640" y="1856781"/>
                  </a:cubicBezTo>
                  <a:cubicBezTo>
                    <a:pt x="265086" y="1919240"/>
                    <a:pt x="419985" y="1956715"/>
                    <a:pt x="497434" y="1961712"/>
                  </a:cubicBezTo>
                  <a:cubicBezTo>
                    <a:pt x="574883" y="1966709"/>
                    <a:pt x="609860" y="1884263"/>
                    <a:pt x="647335" y="1886761"/>
                  </a:cubicBezTo>
                  <a:cubicBezTo>
                    <a:pt x="684810" y="1889259"/>
                    <a:pt x="579879" y="1964210"/>
                    <a:pt x="722286" y="1976702"/>
                  </a:cubicBezTo>
                  <a:cubicBezTo>
                    <a:pt x="864693" y="1989194"/>
                    <a:pt x="1356870" y="1986695"/>
                    <a:pt x="1501775" y="1961712"/>
                  </a:cubicBezTo>
                  <a:cubicBezTo>
                    <a:pt x="1646680" y="1936729"/>
                    <a:pt x="1611702" y="1851784"/>
                    <a:pt x="1591715" y="1826801"/>
                  </a:cubicBezTo>
                  <a:cubicBezTo>
                    <a:pt x="1571728" y="1801818"/>
                    <a:pt x="1404338" y="1839293"/>
                    <a:pt x="1381853" y="1811811"/>
                  </a:cubicBezTo>
                  <a:cubicBezTo>
                    <a:pt x="1359368" y="1784329"/>
                    <a:pt x="1466797" y="1731863"/>
                    <a:pt x="1456804" y="1661909"/>
                  </a:cubicBezTo>
                  <a:cubicBezTo>
                    <a:pt x="1446811" y="1591955"/>
                    <a:pt x="1304405" y="1507011"/>
                    <a:pt x="1321893" y="1392086"/>
                  </a:cubicBezTo>
                  <a:cubicBezTo>
                    <a:pt x="1339381" y="1277161"/>
                    <a:pt x="1459303" y="1119765"/>
                    <a:pt x="1546745" y="1017332"/>
                  </a:cubicBezTo>
                  <a:close/>
                </a:path>
              </a:pathLst>
            </a:custGeom>
            <a:grpFill/>
            <a:ln>
              <a:solidFill>
                <a:schemeClr val="accent4">
                  <a:lumMod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 10"/>
            <p:cNvSpPr/>
            <p:nvPr/>
          </p:nvSpPr>
          <p:spPr>
            <a:xfrm rot="1337858">
              <a:off x="1874299" y="5339816"/>
              <a:ext cx="184825" cy="91361"/>
            </a:xfrm>
            <a:custGeom>
              <a:avLst/>
              <a:gdLst>
                <a:gd name="connsiteX0" fmla="*/ 269822 w 269822"/>
                <a:gd name="connsiteY0" fmla="*/ 89941 h 124775"/>
                <a:gd name="connsiteX1" fmla="*/ 74950 w 269822"/>
                <a:gd name="connsiteY1" fmla="*/ 119922 h 124775"/>
                <a:gd name="connsiteX2" fmla="*/ 0 w 269822"/>
                <a:gd name="connsiteY2" fmla="*/ 0 h 12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9822" h="124775">
                  <a:moveTo>
                    <a:pt x="269822" y="89941"/>
                  </a:moveTo>
                  <a:cubicBezTo>
                    <a:pt x="194871" y="112426"/>
                    <a:pt x="119920" y="134912"/>
                    <a:pt x="74950" y="119922"/>
                  </a:cubicBezTo>
                  <a:cubicBezTo>
                    <a:pt x="29980" y="104932"/>
                    <a:pt x="0" y="0"/>
                    <a:pt x="0" y="0"/>
                  </a:cubicBezTo>
                </a:path>
              </a:pathLst>
            </a:custGeom>
            <a:grpFill/>
            <a:ln w="19050">
              <a:solidFill>
                <a:schemeClr val="accent4">
                  <a:lumMod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2" name="Content Placeholder 2"/>
          <p:cNvSpPr txBox="1">
            <a:spLocks/>
          </p:cNvSpPr>
          <p:nvPr/>
        </p:nvSpPr>
        <p:spPr>
          <a:xfrm>
            <a:off x="628650" y="3162060"/>
            <a:ext cx="3129768" cy="24217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Store just one bit to remember which we picked.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767754" y="192995"/>
            <a:ext cx="31500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CF6E6C"/>
                </a:solidFill>
              </a:rPr>
              <a:t>This is still a terrible idea!  Don’t use this example!</a:t>
            </a:r>
          </a:p>
          <a:p>
            <a:pPr algn="r"/>
            <a:r>
              <a:rPr lang="en-US" dirty="0">
                <a:solidFill>
                  <a:srgbClr val="CF6E6C"/>
                </a:solidFill>
              </a:rPr>
              <a:t>For pedagogical purposes only!</a:t>
            </a:r>
          </a:p>
        </p:txBody>
      </p:sp>
      <p:sp>
        <p:nvSpPr>
          <p:cNvPr id="14" name="Rectangle 13"/>
          <p:cNvSpPr/>
          <p:nvPr/>
        </p:nvSpPr>
        <p:spPr>
          <a:xfrm>
            <a:off x="816100" y="6282100"/>
            <a:ext cx="3770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/>
              <a:t>H</a:t>
            </a:r>
          </a:p>
        </p:txBody>
      </p:sp>
    </p:spTree>
    <p:extLst>
      <p:ext uri="{BB962C8B-B14F-4D97-AF65-F5344CB8AC3E}">
        <p14:creationId xmlns:p14="http://schemas.microsoft.com/office/powerpoint/2010/main" val="1931395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2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195" y="104551"/>
            <a:ext cx="7886700" cy="1057476"/>
          </a:xfrm>
        </p:spPr>
        <p:txBody>
          <a:bodyPr>
            <a:normAutofit/>
          </a:bodyPr>
          <a:lstStyle/>
          <a:p>
            <a:r>
              <a:rPr lang="en-US" dirty="0"/>
              <a:t>The game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2171" y="4500954"/>
            <a:ext cx="2874878" cy="246418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30048" y="3666121"/>
            <a:ext cx="727270" cy="6011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19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314274" y="3682569"/>
            <a:ext cx="681268" cy="5943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22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160498" y="3663362"/>
            <a:ext cx="665268" cy="60661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42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949705" y="3663362"/>
            <a:ext cx="719857" cy="59434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92</a:t>
            </a:r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60715" y="2092715"/>
                <a:ext cx="5269205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514350" indent="-514350">
                  <a:buAutoNum type="arabicPeriod"/>
                </a:pPr>
                <a:r>
                  <a:rPr lang="en-US" sz="2000" dirty="0">
                    <a:solidFill>
                      <a:schemeClr val="tx1"/>
                    </a:solidFill>
                  </a:rPr>
                  <a:t>An adversary (who knows H) chooses any n items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𝑢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𝑢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,…, 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𝑢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∈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𝑈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, 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and any sequence of INSERT/DELETE/SEARCH operations on those items.</a:t>
                </a: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15" y="2092715"/>
                <a:ext cx="5269205" cy="1323439"/>
              </a:xfrm>
              <a:prstGeom prst="rect">
                <a:avLst/>
              </a:prstGeom>
              <a:blipFill>
                <a:blip r:embed="rId3"/>
                <a:stretch>
                  <a:fillRect l="-962" t="-1905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33977" y="1291478"/>
            <a:ext cx="1007879" cy="62914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7707687" y="1066395"/>
            <a:ext cx="1529864" cy="231976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2862983" y="341723"/>
                <a:ext cx="6031203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+mj-lt"/>
                  <a:buAutoNum type="arabicPeriod" startAt="2"/>
                </a:pPr>
                <a:r>
                  <a:rPr lang="en-US" sz="2400" dirty="0">
                    <a:solidFill>
                      <a:schemeClr val="tx1"/>
                    </a:solidFill>
                  </a:rPr>
                  <a:t>You, the algorithm, chooses a </a:t>
                </a:r>
                <a:r>
                  <a:rPr lang="en-US" sz="2400" b="1" dirty="0">
                    <a:solidFill>
                      <a:schemeClr val="tx1"/>
                    </a:solidFill>
                  </a:rPr>
                  <a:t>random</a:t>
                </a:r>
                <a:r>
                  <a:rPr lang="en-US" sz="2400" dirty="0">
                    <a:solidFill>
                      <a:schemeClr val="tx1"/>
                    </a:solidFill>
                  </a:rPr>
                  <a:t> hash function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h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: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𝑈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→</m:t>
                    </m:r>
                    <m:r>
                      <m:rPr>
                        <m:lit/>
                      </m:rPr>
                      <a:rPr lang="en-US" sz="2400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{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0,…, 9</m:t>
                    </m:r>
                    <m:r>
                      <m:rPr>
                        <m:lit/>
                      </m:rPr>
                      <a:rPr lang="en-US" sz="2400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}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.  Choose it randomly from H.</a:t>
                </a: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2983" y="341723"/>
                <a:ext cx="6031203" cy="1200329"/>
              </a:xfrm>
              <a:prstGeom prst="rect">
                <a:avLst/>
              </a:prstGeom>
              <a:blipFill>
                <a:blip r:embed="rId6"/>
                <a:stretch>
                  <a:fillRect l="-1471" t="-4211" r="-1891"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/>
          <p:cNvSpPr txBox="1"/>
          <p:nvPr/>
        </p:nvSpPr>
        <p:spPr>
          <a:xfrm>
            <a:off x="4872251" y="3395422"/>
            <a:ext cx="40219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 startAt="3"/>
            </a:pPr>
            <a:r>
              <a:rPr lang="en-US" sz="2400" b="1" dirty="0">
                <a:solidFill>
                  <a:schemeClr val="accent4"/>
                </a:solidFill>
              </a:rPr>
              <a:t>HASH IT OUT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291366" y="4112555"/>
            <a:ext cx="464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291366" y="4634871"/>
            <a:ext cx="464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291366" y="5200092"/>
            <a:ext cx="464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291366" y="6317877"/>
            <a:ext cx="464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</a:t>
            </a:r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5895833" y="4322241"/>
            <a:ext cx="573206" cy="0"/>
          </a:xfrm>
          <a:prstGeom prst="straightConnector1">
            <a:avLst/>
          </a:prstGeom>
          <a:ln w="3810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7074225" y="4284272"/>
            <a:ext cx="494308" cy="5721"/>
          </a:xfrm>
          <a:prstGeom prst="straightConnector1">
            <a:avLst/>
          </a:prstGeom>
          <a:ln w="3810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5895833" y="6508157"/>
            <a:ext cx="573206" cy="0"/>
          </a:xfrm>
          <a:prstGeom prst="straightConnector1">
            <a:avLst/>
          </a:prstGeom>
          <a:ln w="3810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6445077" y="6242734"/>
            <a:ext cx="661821" cy="49687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19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7106898" y="6529869"/>
            <a:ext cx="494308" cy="0"/>
          </a:xfrm>
          <a:prstGeom prst="straightConnector1">
            <a:avLst/>
          </a:prstGeom>
          <a:ln w="3810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6492999" y="5074279"/>
            <a:ext cx="613899" cy="52755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22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8807710" y="5053704"/>
            <a:ext cx="609806" cy="48701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92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 rot="5400000">
            <a:off x="5225426" y="5895964"/>
            <a:ext cx="578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/>
              <a:t>…</a:t>
            </a:r>
            <a:endParaRPr lang="en-US" dirty="0"/>
          </a:p>
        </p:txBody>
      </p:sp>
      <p:cxnSp>
        <p:nvCxnSpPr>
          <p:cNvPr id="31" name="Straight Arrow Connector 30"/>
          <p:cNvCxnSpPr/>
          <p:nvPr/>
        </p:nvCxnSpPr>
        <p:spPr>
          <a:xfrm flipV="1">
            <a:off x="7130860" y="5367637"/>
            <a:ext cx="501036" cy="14635"/>
          </a:xfrm>
          <a:prstGeom prst="straightConnector1">
            <a:avLst/>
          </a:prstGeom>
          <a:ln w="3810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5919793" y="5382272"/>
            <a:ext cx="573206" cy="0"/>
          </a:xfrm>
          <a:prstGeom prst="straightConnector1">
            <a:avLst/>
          </a:prstGeom>
          <a:ln w="3810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7653525" y="5066399"/>
            <a:ext cx="609806" cy="48701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42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7" name="Straight Arrow Connector 36"/>
          <p:cNvCxnSpPr/>
          <p:nvPr/>
        </p:nvCxnSpPr>
        <p:spPr>
          <a:xfrm flipV="1">
            <a:off x="8339393" y="5305276"/>
            <a:ext cx="501036" cy="14635"/>
          </a:xfrm>
          <a:prstGeom prst="straightConnector1">
            <a:avLst/>
          </a:prstGeom>
          <a:ln w="3810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3806397" y="3663361"/>
            <a:ext cx="719857" cy="59434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0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6498593" y="4010922"/>
            <a:ext cx="554787" cy="49356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0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42" name="Straight Arrow Connector 41"/>
          <p:cNvCxnSpPr>
            <a:stCxn id="29" idx="3"/>
          </p:cNvCxnSpPr>
          <p:nvPr/>
        </p:nvCxnSpPr>
        <p:spPr>
          <a:xfrm>
            <a:off x="9417516" y="5297212"/>
            <a:ext cx="473629" cy="1320"/>
          </a:xfrm>
          <a:prstGeom prst="straightConnector1">
            <a:avLst/>
          </a:prstGeom>
          <a:ln w="3810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oup 43"/>
          <p:cNvGrpSpPr/>
          <p:nvPr/>
        </p:nvGrpSpPr>
        <p:grpSpPr>
          <a:xfrm>
            <a:off x="5575611" y="4037489"/>
            <a:ext cx="548043" cy="2760848"/>
            <a:chOff x="5336275" y="3684896"/>
            <a:chExt cx="548043" cy="2866025"/>
          </a:xfrm>
        </p:grpSpPr>
        <p:sp>
          <p:nvSpPr>
            <p:cNvPr id="45" name="Rectangle 44"/>
            <p:cNvSpPr/>
            <p:nvPr/>
          </p:nvSpPr>
          <p:spPr>
            <a:xfrm>
              <a:off x="5336275" y="3684896"/>
              <a:ext cx="545910" cy="573205"/>
            </a:xfrm>
            <a:prstGeom prst="rect">
              <a:avLst/>
            </a:prstGeom>
            <a:noFill/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5336275" y="4258101"/>
              <a:ext cx="545910" cy="573205"/>
            </a:xfrm>
            <a:prstGeom prst="rect">
              <a:avLst/>
            </a:prstGeom>
            <a:noFill/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5337128" y="4831306"/>
              <a:ext cx="545910" cy="573205"/>
            </a:xfrm>
            <a:prstGeom prst="rect">
              <a:avLst/>
            </a:prstGeom>
            <a:noFill/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5338408" y="5404511"/>
              <a:ext cx="545910" cy="573205"/>
            </a:xfrm>
            <a:prstGeom prst="rect">
              <a:avLst/>
            </a:prstGeom>
            <a:noFill/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5337128" y="5977716"/>
              <a:ext cx="545910" cy="573205"/>
            </a:xfrm>
            <a:prstGeom prst="rect">
              <a:avLst/>
            </a:prstGeom>
            <a:noFill/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6" name="Oval 55"/>
          <p:cNvSpPr/>
          <p:nvPr/>
        </p:nvSpPr>
        <p:spPr>
          <a:xfrm>
            <a:off x="2628339" y="5559807"/>
            <a:ext cx="2639065" cy="2178474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  <a:p>
            <a:pPr algn="ctr"/>
            <a:endParaRPr lang="en-US" sz="1050" dirty="0"/>
          </a:p>
          <a:p>
            <a:pPr algn="ctr"/>
            <a:endParaRPr lang="en-US" sz="1050" dirty="0"/>
          </a:p>
        </p:txBody>
      </p:sp>
      <p:sp>
        <p:nvSpPr>
          <p:cNvPr id="57" name="Rectangle 56"/>
          <p:cNvSpPr/>
          <p:nvPr/>
        </p:nvSpPr>
        <p:spPr>
          <a:xfrm rot="20891291">
            <a:off x="3612087" y="6369976"/>
            <a:ext cx="419874" cy="31923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</a:rPr>
              <a:t>u</a:t>
            </a:r>
            <a:r>
              <a:rPr lang="en-US" sz="1600" baseline="-25000" dirty="0" err="1">
                <a:solidFill>
                  <a:schemeClr val="tx1"/>
                </a:solidFill>
              </a:rPr>
              <a:t>i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58" name="Rectangle 57"/>
          <p:cNvSpPr/>
          <p:nvPr/>
        </p:nvSpPr>
        <p:spPr>
          <a:xfrm rot="1067239">
            <a:off x="4094952" y="5746207"/>
            <a:ext cx="351925" cy="41360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</a:rPr>
              <a:t>u</a:t>
            </a:r>
            <a:r>
              <a:rPr lang="en-US" sz="1600" baseline="-25000" dirty="0" err="1">
                <a:solidFill>
                  <a:schemeClr val="tx1"/>
                </a:solidFill>
              </a:rPr>
              <a:t>j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59" name="Rectangle 58"/>
          <p:cNvSpPr/>
          <p:nvPr/>
        </p:nvSpPr>
        <p:spPr>
          <a:xfrm rot="19504244">
            <a:off x="2938707" y="6108806"/>
            <a:ext cx="476562" cy="41444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</a:rPr>
              <a:t>u</a:t>
            </a:r>
            <a:r>
              <a:rPr lang="en-US" sz="1600" baseline="-25000" dirty="0" err="1">
                <a:solidFill>
                  <a:schemeClr val="tx1"/>
                </a:solidFill>
              </a:rPr>
              <a:t>k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1314273" y="4458306"/>
            <a:ext cx="35579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F6E6C"/>
                </a:solidFill>
              </a:rPr>
              <a:t>INSERT 19, INSERT 22, INSERT 42, INSERT 92, INSERT 0, SEARCH 42, DELETE 92, SEARCH 0, INSERT 92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061396" y="3512695"/>
            <a:ext cx="1336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#</a:t>
            </a:r>
            <a:r>
              <a:rPr lang="en-US" dirty="0" err="1"/>
              <a:t>hashpuns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80401" y="838789"/>
            <a:ext cx="51651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h</a:t>
            </a:r>
            <a:r>
              <a:rPr lang="en-US" baseline="-25000" dirty="0">
                <a:solidFill>
                  <a:srgbClr val="7030A0"/>
                </a:solidFill>
              </a:rPr>
              <a:t>0</a:t>
            </a:r>
            <a:r>
              <a:rPr lang="en-US" dirty="0">
                <a:solidFill>
                  <a:srgbClr val="7030A0"/>
                </a:solidFill>
              </a:rPr>
              <a:t> =  </a:t>
            </a:r>
            <a:r>
              <a:rPr lang="en-US" dirty="0" err="1">
                <a:solidFill>
                  <a:srgbClr val="7030A0"/>
                </a:solidFill>
              </a:rPr>
              <a:t>Most_significant_digit</a:t>
            </a:r>
            <a:endParaRPr lang="en-US" dirty="0">
              <a:solidFill>
                <a:srgbClr val="7030A0"/>
              </a:solidFill>
            </a:endParaRPr>
          </a:p>
          <a:p>
            <a:r>
              <a:rPr lang="en-US" dirty="0">
                <a:solidFill>
                  <a:srgbClr val="7030A0"/>
                </a:solidFill>
              </a:rPr>
              <a:t>h</a:t>
            </a:r>
            <a:r>
              <a:rPr lang="en-US" baseline="-25000" dirty="0">
                <a:solidFill>
                  <a:srgbClr val="7030A0"/>
                </a:solidFill>
              </a:rPr>
              <a:t>1</a:t>
            </a:r>
            <a:r>
              <a:rPr lang="en-US" dirty="0">
                <a:solidFill>
                  <a:srgbClr val="7030A0"/>
                </a:solidFill>
              </a:rPr>
              <a:t> = </a:t>
            </a:r>
            <a:r>
              <a:rPr lang="en-US" dirty="0" err="1">
                <a:solidFill>
                  <a:srgbClr val="7030A0"/>
                </a:solidFill>
              </a:rPr>
              <a:t>Least_significant_digit</a:t>
            </a:r>
            <a:endParaRPr lang="en-US" dirty="0">
              <a:solidFill>
                <a:srgbClr val="7030A0"/>
              </a:solidFill>
            </a:endParaRPr>
          </a:p>
          <a:p>
            <a:r>
              <a:rPr lang="en-US" dirty="0">
                <a:solidFill>
                  <a:srgbClr val="7030A0"/>
                </a:solidFill>
              </a:rPr>
              <a:t>H = {h</a:t>
            </a:r>
            <a:r>
              <a:rPr lang="en-US" baseline="-25000" dirty="0">
                <a:solidFill>
                  <a:srgbClr val="7030A0"/>
                </a:solidFill>
              </a:rPr>
              <a:t>0</a:t>
            </a:r>
            <a:r>
              <a:rPr lang="en-US" dirty="0">
                <a:solidFill>
                  <a:srgbClr val="7030A0"/>
                </a:solidFill>
              </a:rPr>
              <a:t>, h</a:t>
            </a:r>
            <a:r>
              <a:rPr lang="en-US" baseline="-25000" dirty="0">
                <a:solidFill>
                  <a:srgbClr val="7030A0"/>
                </a:solidFill>
              </a:rPr>
              <a:t>1</a:t>
            </a:r>
            <a:r>
              <a:rPr lang="en-US" dirty="0">
                <a:solidFill>
                  <a:srgbClr val="7030A0"/>
                </a:solidFill>
              </a:rPr>
              <a:t>}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528064" y="1857581"/>
            <a:ext cx="22098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00" dirty="0"/>
              <a:t>I picked h</a:t>
            </a:r>
            <a:r>
              <a:rPr lang="en-US" sz="3200" baseline="-25000" dirty="0"/>
              <a:t>1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370510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/>
      <p:bldP spid="13" grpId="0"/>
      <p:bldP spid="15" grpId="0"/>
      <p:bldP spid="17" grpId="0"/>
      <p:bldP spid="18" grpId="0"/>
      <p:bldP spid="19" grpId="0"/>
      <p:bldP spid="20" grpId="0"/>
      <p:bldP spid="25" grpId="0" animBg="1"/>
      <p:bldP spid="27" grpId="0" animBg="1"/>
      <p:bldP spid="29" grpId="0" animBg="1"/>
      <p:bldP spid="30" grpId="0"/>
      <p:bldP spid="36" grpId="0" animBg="1"/>
      <p:bldP spid="40" grpId="0" animBg="1"/>
      <p:bldP spid="41" grpId="0" animBg="1"/>
      <p:bldP spid="56" grpId="0" animBg="1"/>
      <p:bldP spid="57" grpId="0" animBg="1"/>
      <p:bldP spid="58" grpId="0" animBg="1"/>
      <p:bldP spid="59" grpId="0" animBg="1"/>
      <p:bldP spid="61" grpId="0"/>
      <p:bldP spid="3" grpId="0"/>
      <p:bldP spid="14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86BCD5-8DB4-B542-9E85-6AC5A012A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is not a very good hash family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F510A8-4E0E-F243-BE89-180F753335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 = { function which returns least sig. digit,</a:t>
            </a:r>
          </a:p>
          <a:p>
            <a:pPr marL="0" indent="0">
              <a:buNone/>
            </a:pPr>
            <a:r>
              <a:rPr lang="en-US" dirty="0"/>
              <a:t>              function which returns most sig. digit }</a:t>
            </a:r>
          </a:p>
          <a:p>
            <a:r>
              <a:rPr lang="en-US" dirty="0"/>
              <a:t>On the previous slide, the adversary could have been a lot more adversarial…</a:t>
            </a:r>
          </a:p>
        </p:txBody>
      </p:sp>
    </p:spTree>
    <p:extLst>
      <p:ext uri="{BB962C8B-B14F-4D97-AF65-F5344CB8AC3E}">
        <p14:creationId xmlns:p14="http://schemas.microsoft.com/office/powerpoint/2010/main" val="411014607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195" y="104551"/>
            <a:ext cx="7886700" cy="1057476"/>
          </a:xfrm>
        </p:spPr>
        <p:txBody>
          <a:bodyPr>
            <a:normAutofit/>
          </a:bodyPr>
          <a:lstStyle/>
          <a:p>
            <a:r>
              <a:rPr lang="en-US" dirty="0"/>
              <a:t>The game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2171" y="4500954"/>
            <a:ext cx="2874878" cy="246418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60715" y="2092715"/>
                <a:ext cx="5269205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514350" indent="-514350">
                  <a:buAutoNum type="arabicPeriod"/>
                </a:pPr>
                <a:r>
                  <a:rPr lang="en-US" sz="2000" dirty="0">
                    <a:solidFill>
                      <a:schemeClr val="tx1"/>
                    </a:solidFill>
                  </a:rPr>
                  <a:t>An adversary (who knows H) chooses any n items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𝑢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𝑢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,…, 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𝑢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∈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𝑈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, 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and any sequence of INSERT/DELETE/SEARCH operations on those items.</a:t>
                </a: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15" y="2092715"/>
                <a:ext cx="5269205" cy="1323439"/>
              </a:xfrm>
              <a:prstGeom prst="rect">
                <a:avLst/>
              </a:prstGeom>
              <a:blipFill>
                <a:blip r:embed="rId3"/>
                <a:stretch>
                  <a:fillRect l="-962" t="-1905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33977" y="1291478"/>
            <a:ext cx="1007879" cy="62914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7707687" y="1066395"/>
            <a:ext cx="1529864" cy="231976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2862983" y="341723"/>
                <a:ext cx="6031203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+mj-lt"/>
                  <a:buAutoNum type="arabicPeriod" startAt="2"/>
                </a:pPr>
                <a:r>
                  <a:rPr lang="en-US" sz="2400" dirty="0">
                    <a:solidFill>
                      <a:sysClr val="windowText" lastClr="000000"/>
                    </a:solidFill>
                  </a:rPr>
                  <a:t>You, the algorithm, chooses a </a:t>
                </a:r>
                <a:r>
                  <a:rPr lang="en-US" sz="2400" b="1" dirty="0">
                    <a:solidFill>
                      <a:sysClr val="windowText" lastClr="000000"/>
                    </a:solidFill>
                  </a:rPr>
                  <a:t>random</a:t>
                </a:r>
                <a:r>
                  <a:rPr lang="en-US" sz="2400" dirty="0">
                    <a:solidFill>
                      <a:sysClr val="windowText" lastClr="000000"/>
                    </a:solidFill>
                  </a:rPr>
                  <a:t> hash function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ysClr val="windowText" lastClr="000000"/>
                        </a:solidFill>
                        <a:latin typeface="Cambria Math" charset="0"/>
                      </a:rPr>
                      <m:t>h</m:t>
                    </m:r>
                    <m:r>
                      <a:rPr lang="en-US" sz="2400" b="0" i="1" smtClean="0">
                        <a:solidFill>
                          <a:sysClr val="windowText" lastClr="000000"/>
                        </a:solidFill>
                        <a:latin typeface="Cambria Math" charset="0"/>
                      </a:rPr>
                      <m:t>:</m:t>
                    </m:r>
                    <m:r>
                      <a:rPr lang="en-US" sz="2400" b="0" i="1" smtClean="0">
                        <a:solidFill>
                          <a:sysClr val="windowText" lastClr="000000"/>
                        </a:solidFill>
                        <a:latin typeface="Cambria Math" charset="0"/>
                      </a:rPr>
                      <m:t>𝑈</m:t>
                    </m:r>
                    <m:r>
                      <a:rPr lang="en-US" sz="2400" b="0" i="1" smtClean="0">
                        <a:solidFill>
                          <a:sysClr val="windowText" lastClr="000000"/>
                        </a:solidFill>
                        <a:latin typeface="Cambria Math" charset="0"/>
                      </a:rPr>
                      <m:t>→</m:t>
                    </m:r>
                    <m:r>
                      <m:rPr>
                        <m:lit/>
                      </m:rPr>
                      <a:rPr lang="en-US" sz="2400" b="0" i="1" smtClean="0">
                        <a:solidFill>
                          <a:sysClr val="windowText" lastClr="000000"/>
                        </a:solidFill>
                        <a:latin typeface="Cambria Math" charset="0"/>
                      </a:rPr>
                      <m:t>{</m:t>
                    </m:r>
                    <m:r>
                      <a:rPr lang="en-US" sz="2400" b="0" i="1" smtClean="0">
                        <a:solidFill>
                          <a:sysClr val="windowText" lastClr="000000"/>
                        </a:solidFill>
                        <a:latin typeface="Cambria Math" charset="0"/>
                      </a:rPr>
                      <m:t>0,…, 9</m:t>
                    </m:r>
                    <m:r>
                      <m:rPr>
                        <m:lit/>
                      </m:rPr>
                      <a:rPr lang="en-US" sz="2400" b="0" i="1" smtClean="0">
                        <a:solidFill>
                          <a:sysClr val="windowText" lastClr="000000"/>
                        </a:solidFill>
                        <a:latin typeface="Cambria Math" charset="0"/>
                      </a:rPr>
                      <m:t>}</m:t>
                    </m:r>
                  </m:oMath>
                </a14:m>
                <a:r>
                  <a:rPr lang="en-US" sz="2400" dirty="0">
                    <a:solidFill>
                      <a:sysClr val="windowText" lastClr="000000"/>
                    </a:solidFill>
                  </a:rPr>
                  <a:t>.  Choose it randomly from H.</a:t>
                </a: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2983" y="341723"/>
                <a:ext cx="6031203" cy="1200329"/>
              </a:xfrm>
              <a:prstGeom prst="rect">
                <a:avLst/>
              </a:prstGeom>
              <a:blipFill>
                <a:blip r:embed="rId6"/>
                <a:stretch>
                  <a:fillRect l="-1471" t="-4211" r="-1891"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/>
          <p:cNvSpPr txBox="1"/>
          <p:nvPr/>
        </p:nvSpPr>
        <p:spPr>
          <a:xfrm>
            <a:off x="4872251" y="3395422"/>
            <a:ext cx="40219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 startAt="3"/>
            </a:pPr>
            <a:r>
              <a:rPr lang="en-US" sz="2400" b="1" dirty="0"/>
              <a:t>HASH IT OUT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291366" y="4112555"/>
            <a:ext cx="464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291366" y="4634871"/>
            <a:ext cx="464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291366" y="5200092"/>
            <a:ext cx="464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291366" y="6317877"/>
            <a:ext cx="464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</a:t>
            </a:r>
          </a:p>
        </p:txBody>
      </p:sp>
      <p:sp>
        <p:nvSpPr>
          <p:cNvPr id="27" name="Rectangle 26"/>
          <p:cNvSpPr/>
          <p:nvPr/>
        </p:nvSpPr>
        <p:spPr>
          <a:xfrm>
            <a:off x="6452510" y="4593635"/>
            <a:ext cx="613899" cy="52755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11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 rot="5400000">
            <a:off x="5225426" y="5895964"/>
            <a:ext cx="578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/>
              <a:t>…</a:t>
            </a:r>
            <a:endParaRPr lang="en-US" dirty="0"/>
          </a:p>
        </p:txBody>
      </p:sp>
      <p:cxnSp>
        <p:nvCxnSpPr>
          <p:cNvPr id="31" name="Straight Arrow Connector 30"/>
          <p:cNvCxnSpPr/>
          <p:nvPr/>
        </p:nvCxnSpPr>
        <p:spPr>
          <a:xfrm flipV="1">
            <a:off x="7111268" y="4867191"/>
            <a:ext cx="501036" cy="14635"/>
          </a:xfrm>
          <a:prstGeom prst="straightConnector1">
            <a:avLst/>
          </a:prstGeom>
          <a:ln w="3810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5878584" y="4874508"/>
            <a:ext cx="573206" cy="0"/>
          </a:xfrm>
          <a:prstGeom prst="straightConnector1">
            <a:avLst/>
          </a:prstGeom>
          <a:ln w="3810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7511012" y="4544908"/>
            <a:ext cx="787201" cy="48701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101</a:t>
            </a:r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37" name="Straight Arrow Connector 36"/>
          <p:cNvCxnSpPr/>
          <p:nvPr/>
        </p:nvCxnSpPr>
        <p:spPr>
          <a:xfrm>
            <a:off x="8306674" y="4796195"/>
            <a:ext cx="393102" cy="310170"/>
          </a:xfrm>
          <a:prstGeom prst="straightConnector1">
            <a:avLst/>
          </a:prstGeom>
          <a:ln w="3810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9417516" y="5297212"/>
            <a:ext cx="473629" cy="1320"/>
          </a:xfrm>
          <a:prstGeom prst="straightConnector1">
            <a:avLst/>
          </a:prstGeom>
          <a:ln w="3810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oup 43"/>
          <p:cNvGrpSpPr/>
          <p:nvPr/>
        </p:nvGrpSpPr>
        <p:grpSpPr>
          <a:xfrm>
            <a:off x="5575611" y="4037489"/>
            <a:ext cx="548043" cy="2760848"/>
            <a:chOff x="5336275" y="3684896"/>
            <a:chExt cx="548043" cy="2866025"/>
          </a:xfrm>
        </p:grpSpPr>
        <p:sp>
          <p:nvSpPr>
            <p:cNvPr id="45" name="Rectangle 44"/>
            <p:cNvSpPr/>
            <p:nvPr/>
          </p:nvSpPr>
          <p:spPr>
            <a:xfrm>
              <a:off x="5336275" y="3684896"/>
              <a:ext cx="545910" cy="573205"/>
            </a:xfrm>
            <a:prstGeom prst="rect">
              <a:avLst/>
            </a:prstGeom>
            <a:noFill/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5336275" y="4258101"/>
              <a:ext cx="545910" cy="573205"/>
            </a:xfrm>
            <a:prstGeom prst="rect">
              <a:avLst/>
            </a:prstGeom>
            <a:noFill/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5337128" y="4831306"/>
              <a:ext cx="545910" cy="573205"/>
            </a:xfrm>
            <a:prstGeom prst="rect">
              <a:avLst/>
            </a:prstGeom>
            <a:noFill/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5338408" y="5404511"/>
              <a:ext cx="545910" cy="573205"/>
            </a:xfrm>
            <a:prstGeom prst="rect">
              <a:avLst/>
            </a:prstGeom>
            <a:noFill/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5337128" y="5977716"/>
              <a:ext cx="545910" cy="573205"/>
            </a:xfrm>
            <a:prstGeom prst="rect">
              <a:avLst/>
            </a:prstGeom>
            <a:noFill/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6" name="Oval 55"/>
          <p:cNvSpPr/>
          <p:nvPr/>
        </p:nvSpPr>
        <p:spPr>
          <a:xfrm>
            <a:off x="2628339" y="5559807"/>
            <a:ext cx="2639065" cy="2178474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  <a:p>
            <a:pPr algn="ctr"/>
            <a:endParaRPr lang="en-US" sz="1050" dirty="0"/>
          </a:p>
          <a:p>
            <a:pPr algn="ctr"/>
            <a:endParaRPr lang="en-US" sz="1050" dirty="0"/>
          </a:p>
        </p:txBody>
      </p:sp>
      <p:sp>
        <p:nvSpPr>
          <p:cNvPr id="57" name="Rectangle 56"/>
          <p:cNvSpPr/>
          <p:nvPr/>
        </p:nvSpPr>
        <p:spPr>
          <a:xfrm rot="20891291">
            <a:off x="3612087" y="6369976"/>
            <a:ext cx="419874" cy="31923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</a:rPr>
              <a:t>u</a:t>
            </a:r>
            <a:r>
              <a:rPr lang="en-US" sz="1600" baseline="-25000" dirty="0" err="1">
                <a:solidFill>
                  <a:schemeClr val="tx1"/>
                </a:solidFill>
              </a:rPr>
              <a:t>i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58" name="Rectangle 57"/>
          <p:cNvSpPr/>
          <p:nvPr/>
        </p:nvSpPr>
        <p:spPr>
          <a:xfrm rot="1067239">
            <a:off x="4094952" y="5746207"/>
            <a:ext cx="351925" cy="41360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</a:rPr>
              <a:t>u</a:t>
            </a:r>
            <a:r>
              <a:rPr lang="en-US" sz="1600" baseline="-25000" dirty="0" err="1">
                <a:solidFill>
                  <a:schemeClr val="tx1"/>
                </a:solidFill>
              </a:rPr>
              <a:t>j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59" name="Rectangle 58"/>
          <p:cNvSpPr/>
          <p:nvPr/>
        </p:nvSpPr>
        <p:spPr>
          <a:xfrm rot="19504244">
            <a:off x="2938707" y="6108806"/>
            <a:ext cx="476562" cy="41444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</a:rPr>
              <a:t>u</a:t>
            </a:r>
            <a:r>
              <a:rPr lang="en-US" sz="1600" baseline="-25000" dirty="0" err="1">
                <a:solidFill>
                  <a:schemeClr val="tx1"/>
                </a:solidFill>
              </a:rPr>
              <a:t>k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061396" y="3512695"/>
            <a:ext cx="1336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#</a:t>
            </a:r>
            <a:r>
              <a:rPr lang="en-US" dirty="0" err="1"/>
              <a:t>hashpuns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80401" y="838789"/>
            <a:ext cx="51651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h</a:t>
            </a:r>
            <a:r>
              <a:rPr lang="en-US" baseline="-25000" dirty="0">
                <a:solidFill>
                  <a:srgbClr val="7030A0"/>
                </a:solidFill>
              </a:rPr>
              <a:t>0</a:t>
            </a:r>
            <a:r>
              <a:rPr lang="en-US" dirty="0">
                <a:solidFill>
                  <a:srgbClr val="7030A0"/>
                </a:solidFill>
              </a:rPr>
              <a:t> =  </a:t>
            </a:r>
            <a:r>
              <a:rPr lang="en-US" dirty="0" err="1">
                <a:solidFill>
                  <a:srgbClr val="7030A0"/>
                </a:solidFill>
              </a:rPr>
              <a:t>Most_significant_digit</a:t>
            </a:r>
            <a:endParaRPr lang="en-US" dirty="0">
              <a:solidFill>
                <a:srgbClr val="7030A0"/>
              </a:solidFill>
            </a:endParaRPr>
          </a:p>
          <a:p>
            <a:r>
              <a:rPr lang="en-US" dirty="0">
                <a:solidFill>
                  <a:srgbClr val="7030A0"/>
                </a:solidFill>
              </a:rPr>
              <a:t>h</a:t>
            </a:r>
            <a:r>
              <a:rPr lang="en-US" baseline="-25000" dirty="0">
                <a:solidFill>
                  <a:srgbClr val="7030A0"/>
                </a:solidFill>
              </a:rPr>
              <a:t>1</a:t>
            </a:r>
            <a:r>
              <a:rPr lang="en-US" dirty="0">
                <a:solidFill>
                  <a:srgbClr val="7030A0"/>
                </a:solidFill>
              </a:rPr>
              <a:t> = </a:t>
            </a:r>
            <a:r>
              <a:rPr lang="en-US" dirty="0" err="1">
                <a:solidFill>
                  <a:srgbClr val="7030A0"/>
                </a:solidFill>
              </a:rPr>
              <a:t>Least_significant_digit</a:t>
            </a:r>
            <a:endParaRPr lang="en-US" dirty="0">
              <a:solidFill>
                <a:srgbClr val="7030A0"/>
              </a:solidFill>
            </a:endParaRPr>
          </a:p>
          <a:p>
            <a:r>
              <a:rPr lang="en-US" dirty="0">
                <a:solidFill>
                  <a:srgbClr val="7030A0"/>
                </a:solidFill>
              </a:rPr>
              <a:t>H = {h</a:t>
            </a:r>
            <a:r>
              <a:rPr lang="en-US" baseline="-25000" dirty="0">
                <a:solidFill>
                  <a:srgbClr val="7030A0"/>
                </a:solidFill>
              </a:rPr>
              <a:t>0</a:t>
            </a:r>
            <a:r>
              <a:rPr lang="en-US" dirty="0">
                <a:solidFill>
                  <a:srgbClr val="7030A0"/>
                </a:solidFill>
              </a:rPr>
              <a:t>, h</a:t>
            </a:r>
            <a:r>
              <a:rPr lang="en-US" baseline="-25000" dirty="0">
                <a:solidFill>
                  <a:srgbClr val="7030A0"/>
                </a:solidFill>
              </a:rPr>
              <a:t>1</a:t>
            </a:r>
            <a:r>
              <a:rPr lang="en-US" dirty="0">
                <a:solidFill>
                  <a:srgbClr val="7030A0"/>
                </a:solidFill>
              </a:rPr>
              <a:t>}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528064" y="1857581"/>
            <a:ext cx="22098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00" dirty="0">
                <a:solidFill>
                  <a:srgbClr val="CF6E6C"/>
                </a:solidFill>
              </a:rPr>
              <a:t>I picked h</a:t>
            </a:r>
            <a:r>
              <a:rPr lang="en-US" sz="3200" baseline="-25000" dirty="0">
                <a:solidFill>
                  <a:srgbClr val="CF6E6C"/>
                </a:solidFill>
              </a:rPr>
              <a:t>1</a:t>
            </a:r>
            <a:endParaRPr lang="en-US" sz="3200" dirty="0">
              <a:solidFill>
                <a:srgbClr val="CF6E6C"/>
              </a:solidFill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1185111" y="3746749"/>
            <a:ext cx="743740" cy="60478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11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120844" y="3757441"/>
            <a:ext cx="966337" cy="62123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101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2039058" y="3697361"/>
            <a:ext cx="918130" cy="70713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121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4018429" y="3804981"/>
            <a:ext cx="970269" cy="54186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>
                <a:solidFill>
                  <a:schemeClr val="tx1"/>
                </a:solidFill>
              </a:rPr>
              <a:t>131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3076693" y="3707343"/>
            <a:ext cx="865786" cy="69715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141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8263331" y="5122269"/>
            <a:ext cx="787201" cy="48701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141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8263330" y="5839363"/>
            <a:ext cx="787201" cy="48701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121</a:t>
            </a:r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64" name="Straight Arrow Connector 63"/>
          <p:cNvCxnSpPr>
            <a:stCxn id="62" idx="2"/>
            <a:endCxn id="63" idx="0"/>
          </p:cNvCxnSpPr>
          <p:nvPr/>
        </p:nvCxnSpPr>
        <p:spPr>
          <a:xfrm flipH="1">
            <a:off x="8656931" y="5609285"/>
            <a:ext cx="1" cy="230078"/>
          </a:xfrm>
          <a:prstGeom prst="straightConnector1">
            <a:avLst/>
          </a:prstGeom>
          <a:ln w="3810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>
            <a:stCxn id="63" idx="2"/>
          </p:cNvCxnSpPr>
          <p:nvPr/>
        </p:nvCxnSpPr>
        <p:spPr>
          <a:xfrm flipH="1">
            <a:off x="8306674" y="6326379"/>
            <a:ext cx="350257" cy="323692"/>
          </a:xfrm>
          <a:prstGeom prst="straightConnector1">
            <a:avLst/>
          </a:prstGeom>
          <a:ln w="3810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/>
          <p:cNvSpPr/>
          <p:nvPr/>
        </p:nvSpPr>
        <p:spPr>
          <a:xfrm>
            <a:off x="7489951" y="6364836"/>
            <a:ext cx="787201" cy="48701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131</a:t>
            </a:r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6136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36" grpId="0" animBg="1"/>
      <p:bldP spid="50" grpId="0" animBg="1"/>
      <p:bldP spid="51" grpId="0" animBg="1"/>
      <p:bldP spid="53" grpId="0" animBg="1"/>
      <p:bldP spid="54" grpId="0" animBg="1"/>
      <p:bldP spid="55" grpId="0" animBg="1"/>
      <p:bldP spid="62" grpId="0" animBg="1"/>
      <p:bldP spid="63" grpId="0" animBg="1"/>
      <p:bldP spid="66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Hash tables </a:t>
            </a:r>
            <a:r>
              <a:rPr lang="en-US" dirty="0"/>
              <a:t>are another sort of data structure that allows fast </a:t>
            </a:r>
            <a:r>
              <a:rPr lang="en-US" dirty="0">
                <a:solidFill>
                  <a:schemeClr val="accent4"/>
                </a:solidFill>
              </a:rPr>
              <a:t>INSERT</a:t>
            </a:r>
            <a:r>
              <a:rPr lang="en-US" dirty="0"/>
              <a:t>/</a:t>
            </a:r>
            <a:r>
              <a:rPr lang="en-US" dirty="0">
                <a:solidFill>
                  <a:schemeClr val="accent1"/>
                </a:solidFill>
              </a:rPr>
              <a:t>DELETE</a:t>
            </a:r>
            <a:r>
              <a:rPr lang="en-US" dirty="0"/>
              <a:t>/</a:t>
            </a:r>
            <a:r>
              <a:rPr lang="en-US" dirty="0">
                <a:solidFill>
                  <a:srgbClr val="CF6E6C"/>
                </a:solidFill>
              </a:rPr>
              <a:t>SEARCH</a:t>
            </a:r>
            <a:r>
              <a:rPr lang="en-US" dirty="0">
                <a:solidFill>
                  <a:schemeClr val="accent5"/>
                </a:solidFill>
              </a:rPr>
              <a:t>.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like self-balancing binary trees</a:t>
            </a:r>
            <a:endParaRPr lang="en-US" sz="1500" dirty="0">
              <a:solidFill>
                <a:schemeClr val="accent4"/>
              </a:solidFill>
            </a:endParaRPr>
          </a:p>
          <a:p>
            <a:pPr lvl="1"/>
            <a:r>
              <a:rPr lang="en-US" dirty="0">
                <a:solidFill>
                  <a:schemeClr val="accent4"/>
                </a:solidFill>
              </a:rPr>
              <a:t>The difference is we can get better performance in expectation by using randomness. </a:t>
            </a:r>
          </a:p>
          <a:p>
            <a:endParaRPr lang="en-US" sz="1200" dirty="0"/>
          </a:p>
          <a:p>
            <a:r>
              <a:rPr lang="en-US" b="1" dirty="0"/>
              <a:t>Hash families </a:t>
            </a:r>
            <a:r>
              <a:rPr lang="en-US" dirty="0"/>
              <a:t>are the magic behind hash tables.</a:t>
            </a:r>
          </a:p>
          <a:p>
            <a:endParaRPr lang="en-US" sz="2400" dirty="0"/>
          </a:p>
          <a:p>
            <a:r>
              <a:rPr lang="en-US" b="1" dirty="0"/>
              <a:t>Universal hash families </a:t>
            </a:r>
            <a:r>
              <a:rPr lang="en-US" dirty="0"/>
              <a:t>are even more magic.</a:t>
            </a:r>
          </a:p>
        </p:txBody>
      </p:sp>
      <p:sp>
        <p:nvSpPr>
          <p:cNvPr id="4" name="Right Arrow 3"/>
          <p:cNvSpPr/>
          <p:nvPr/>
        </p:nvSpPr>
        <p:spPr>
          <a:xfrm rot="8578113">
            <a:off x="7582484" y="4656407"/>
            <a:ext cx="1153551" cy="5767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10733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pick the hash family?</a:t>
            </a:r>
          </a:p>
        </p:txBody>
      </p:sp>
      <p:grpSp>
        <p:nvGrpSpPr>
          <p:cNvPr id="4" name="Group 3"/>
          <p:cNvGrpSpPr/>
          <p:nvPr/>
        </p:nvGrpSpPr>
        <p:grpSpPr>
          <a:xfrm flipH="1">
            <a:off x="7582486" y="5314769"/>
            <a:ext cx="1081598" cy="1274222"/>
            <a:chOff x="628650" y="4603505"/>
            <a:chExt cx="1602601" cy="1833560"/>
          </a:xfrm>
        </p:grpSpPr>
        <p:sp>
          <p:nvSpPr>
            <p:cNvPr id="5" name="Freeform 4"/>
            <p:cNvSpPr/>
            <p:nvPr/>
          </p:nvSpPr>
          <p:spPr>
            <a:xfrm>
              <a:off x="628650" y="4603505"/>
              <a:ext cx="1602601" cy="1833560"/>
            </a:xfrm>
            <a:custGeom>
              <a:avLst/>
              <a:gdLst>
                <a:gd name="connsiteX0" fmla="*/ 1546745 w 1937543"/>
                <a:gd name="connsiteY0" fmla="*/ 1017332 h 1984037"/>
                <a:gd name="connsiteX1" fmla="*/ 1846548 w 1937543"/>
                <a:gd name="connsiteY1" fmla="*/ 777489 h 1984037"/>
                <a:gd name="connsiteX2" fmla="*/ 1921499 w 1937543"/>
                <a:gd name="connsiteY2" fmla="*/ 597607 h 1984037"/>
                <a:gd name="connsiteX3" fmla="*/ 1576725 w 1937543"/>
                <a:gd name="connsiteY3" fmla="*/ 537647 h 1984037"/>
                <a:gd name="connsiteX4" fmla="*/ 1336883 w 1937543"/>
                <a:gd name="connsiteY4" fmla="*/ 612598 h 1984037"/>
                <a:gd name="connsiteX5" fmla="*/ 1351873 w 1937543"/>
                <a:gd name="connsiteY5" fmla="*/ 477686 h 1984037"/>
                <a:gd name="connsiteX6" fmla="*/ 1097040 w 1937543"/>
                <a:gd name="connsiteY6" fmla="*/ 267824 h 1984037"/>
                <a:gd name="connsiteX7" fmla="*/ 797237 w 1937543"/>
                <a:gd name="connsiteY7" fmla="*/ 462696 h 1984037"/>
                <a:gd name="connsiteX8" fmla="*/ 887178 w 1937543"/>
                <a:gd name="connsiteY8" fmla="*/ 687548 h 1984037"/>
                <a:gd name="connsiteX9" fmla="*/ 1157001 w 1937543"/>
                <a:gd name="connsiteY9" fmla="*/ 792480 h 1984037"/>
                <a:gd name="connsiteX10" fmla="*/ 962129 w 1937543"/>
                <a:gd name="connsiteY10" fmla="*/ 927391 h 1984037"/>
                <a:gd name="connsiteX11" fmla="*/ 647335 w 1937543"/>
                <a:gd name="connsiteY11" fmla="*/ 1287155 h 1984037"/>
                <a:gd name="connsiteX12" fmla="*/ 467453 w 1937543"/>
                <a:gd name="connsiteY12" fmla="*/ 1736860 h 1984037"/>
                <a:gd name="connsiteX13" fmla="*/ 197630 w 1937543"/>
                <a:gd name="connsiteY13" fmla="*/ 1586958 h 1984037"/>
                <a:gd name="connsiteX14" fmla="*/ 452463 w 1937543"/>
                <a:gd name="connsiteY14" fmla="*/ 1122263 h 1984037"/>
                <a:gd name="connsiteX15" fmla="*/ 677315 w 1937543"/>
                <a:gd name="connsiteY15" fmla="*/ 642578 h 1984037"/>
                <a:gd name="connsiteX16" fmla="*/ 512424 w 1937543"/>
                <a:gd name="connsiteY16" fmla="*/ 57961 h 1984037"/>
                <a:gd name="connsiteX17" fmla="*/ 62719 w 1937543"/>
                <a:gd name="connsiteY17" fmla="*/ 27981 h 1984037"/>
                <a:gd name="connsiteX18" fmla="*/ 197630 w 1937543"/>
                <a:gd name="connsiteY18" fmla="*/ 117922 h 1984037"/>
                <a:gd name="connsiteX19" fmla="*/ 407493 w 1937543"/>
                <a:gd name="connsiteY19" fmla="*/ 147902 h 1984037"/>
                <a:gd name="connsiteX20" fmla="*/ 557394 w 1937543"/>
                <a:gd name="connsiteY20" fmla="*/ 507666 h 1984037"/>
                <a:gd name="connsiteX21" fmla="*/ 317552 w 1937543"/>
                <a:gd name="connsiteY21" fmla="*/ 1107273 h 1984037"/>
                <a:gd name="connsiteX22" fmla="*/ 2758 w 1937543"/>
                <a:gd name="connsiteY22" fmla="*/ 1586958 h 1984037"/>
                <a:gd name="connsiteX23" fmla="*/ 182640 w 1937543"/>
                <a:gd name="connsiteY23" fmla="*/ 1856781 h 1984037"/>
                <a:gd name="connsiteX24" fmla="*/ 497434 w 1937543"/>
                <a:gd name="connsiteY24" fmla="*/ 1961712 h 1984037"/>
                <a:gd name="connsiteX25" fmla="*/ 647335 w 1937543"/>
                <a:gd name="connsiteY25" fmla="*/ 1886761 h 1984037"/>
                <a:gd name="connsiteX26" fmla="*/ 722286 w 1937543"/>
                <a:gd name="connsiteY26" fmla="*/ 1976702 h 1984037"/>
                <a:gd name="connsiteX27" fmla="*/ 1501775 w 1937543"/>
                <a:gd name="connsiteY27" fmla="*/ 1961712 h 1984037"/>
                <a:gd name="connsiteX28" fmla="*/ 1591715 w 1937543"/>
                <a:gd name="connsiteY28" fmla="*/ 1826801 h 1984037"/>
                <a:gd name="connsiteX29" fmla="*/ 1381853 w 1937543"/>
                <a:gd name="connsiteY29" fmla="*/ 1811811 h 1984037"/>
                <a:gd name="connsiteX30" fmla="*/ 1456804 w 1937543"/>
                <a:gd name="connsiteY30" fmla="*/ 1661909 h 1984037"/>
                <a:gd name="connsiteX31" fmla="*/ 1321893 w 1937543"/>
                <a:gd name="connsiteY31" fmla="*/ 1392086 h 1984037"/>
                <a:gd name="connsiteX32" fmla="*/ 1546745 w 1937543"/>
                <a:gd name="connsiteY32" fmla="*/ 1017332 h 1984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937543" h="1984037">
                  <a:moveTo>
                    <a:pt x="1546745" y="1017332"/>
                  </a:moveTo>
                  <a:cubicBezTo>
                    <a:pt x="1634187" y="914899"/>
                    <a:pt x="1784089" y="847443"/>
                    <a:pt x="1846548" y="777489"/>
                  </a:cubicBezTo>
                  <a:cubicBezTo>
                    <a:pt x="1909007" y="707535"/>
                    <a:pt x="1966470" y="637581"/>
                    <a:pt x="1921499" y="597607"/>
                  </a:cubicBezTo>
                  <a:cubicBezTo>
                    <a:pt x="1876528" y="557633"/>
                    <a:pt x="1674161" y="535148"/>
                    <a:pt x="1576725" y="537647"/>
                  </a:cubicBezTo>
                  <a:cubicBezTo>
                    <a:pt x="1479289" y="540145"/>
                    <a:pt x="1374358" y="622591"/>
                    <a:pt x="1336883" y="612598"/>
                  </a:cubicBezTo>
                  <a:cubicBezTo>
                    <a:pt x="1299408" y="602604"/>
                    <a:pt x="1391847" y="535148"/>
                    <a:pt x="1351873" y="477686"/>
                  </a:cubicBezTo>
                  <a:cubicBezTo>
                    <a:pt x="1311899" y="420224"/>
                    <a:pt x="1189479" y="270322"/>
                    <a:pt x="1097040" y="267824"/>
                  </a:cubicBezTo>
                  <a:cubicBezTo>
                    <a:pt x="1004601" y="265326"/>
                    <a:pt x="832214" y="392742"/>
                    <a:pt x="797237" y="462696"/>
                  </a:cubicBezTo>
                  <a:cubicBezTo>
                    <a:pt x="762260" y="532650"/>
                    <a:pt x="827217" y="632584"/>
                    <a:pt x="887178" y="687548"/>
                  </a:cubicBezTo>
                  <a:cubicBezTo>
                    <a:pt x="947139" y="742512"/>
                    <a:pt x="1144509" y="752506"/>
                    <a:pt x="1157001" y="792480"/>
                  </a:cubicBezTo>
                  <a:cubicBezTo>
                    <a:pt x="1169493" y="832454"/>
                    <a:pt x="1047073" y="844945"/>
                    <a:pt x="962129" y="927391"/>
                  </a:cubicBezTo>
                  <a:cubicBezTo>
                    <a:pt x="877185" y="1009837"/>
                    <a:pt x="729781" y="1152244"/>
                    <a:pt x="647335" y="1287155"/>
                  </a:cubicBezTo>
                  <a:cubicBezTo>
                    <a:pt x="564889" y="1422066"/>
                    <a:pt x="542404" y="1686893"/>
                    <a:pt x="467453" y="1736860"/>
                  </a:cubicBezTo>
                  <a:cubicBezTo>
                    <a:pt x="392502" y="1786827"/>
                    <a:pt x="200128" y="1689391"/>
                    <a:pt x="197630" y="1586958"/>
                  </a:cubicBezTo>
                  <a:cubicBezTo>
                    <a:pt x="195132" y="1484525"/>
                    <a:pt x="372515" y="1279660"/>
                    <a:pt x="452463" y="1122263"/>
                  </a:cubicBezTo>
                  <a:cubicBezTo>
                    <a:pt x="532411" y="964866"/>
                    <a:pt x="667322" y="819962"/>
                    <a:pt x="677315" y="642578"/>
                  </a:cubicBezTo>
                  <a:cubicBezTo>
                    <a:pt x="687308" y="465194"/>
                    <a:pt x="614857" y="160394"/>
                    <a:pt x="512424" y="57961"/>
                  </a:cubicBezTo>
                  <a:cubicBezTo>
                    <a:pt x="409991" y="-44472"/>
                    <a:pt x="115185" y="17987"/>
                    <a:pt x="62719" y="27981"/>
                  </a:cubicBezTo>
                  <a:cubicBezTo>
                    <a:pt x="10253" y="37975"/>
                    <a:pt x="140168" y="97935"/>
                    <a:pt x="197630" y="117922"/>
                  </a:cubicBezTo>
                  <a:cubicBezTo>
                    <a:pt x="255092" y="137909"/>
                    <a:pt x="347532" y="82945"/>
                    <a:pt x="407493" y="147902"/>
                  </a:cubicBezTo>
                  <a:cubicBezTo>
                    <a:pt x="467454" y="212859"/>
                    <a:pt x="572384" y="347771"/>
                    <a:pt x="557394" y="507666"/>
                  </a:cubicBezTo>
                  <a:cubicBezTo>
                    <a:pt x="542404" y="667561"/>
                    <a:pt x="409991" y="927391"/>
                    <a:pt x="317552" y="1107273"/>
                  </a:cubicBezTo>
                  <a:cubicBezTo>
                    <a:pt x="225113" y="1287155"/>
                    <a:pt x="25243" y="1462040"/>
                    <a:pt x="2758" y="1586958"/>
                  </a:cubicBezTo>
                  <a:cubicBezTo>
                    <a:pt x="-19727" y="1711876"/>
                    <a:pt x="100194" y="1794322"/>
                    <a:pt x="182640" y="1856781"/>
                  </a:cubicBezTo>
                  <a:cubicBezTo>
                    <a:pt x="265086" y="1919240"/>
                    <a:pt x="419985" y="1956715"/>
                    <a:pt x="497434" y="1961712"/>
                  </a:cubicBezTo>
                  <a:cubicBezTo>
                    <a:pt x="574883" y="1966709"/>
                    <a:pt x="609860" y="1884263"/>
                    <a:pt x="647335" y="1886761"/>
                  </a:cubicBezTo>
                  <a:cubicBezTo>
                    <a:pt x="684810" y="1889259"/>
                    <a:pt x="579879" y="1964210"/>
                    <a:pt x="722286" y="1976702"/>
                  </a:cubicBezTo>
                  <a:cubicBezTo>
                    <a:pt x="864693" y="1989194"/>
                    <a:pt x="1356870" y="1986695"/>
                    <a:pt x="1501775" y="1961712"/>
                  </a:cubicBezTo>
                  <a:cubicBezTo>
                    <a:pt x="1646680" y="1936729"/>
                    <a:pt x="1611702" y="1851784"/>
                    <a:pt x="1591715" y="1826801"/>
                  </a:cubicBezTo>
                  <a:cubicBezTo>
                    <a:pt x="1571728" y="1801818"/>
                    <a:pt x="1404338" y="1839293"/>
                    <a:pt x="1381853" y="1811811"/>
                  </a:cubicBezTo>
                  <a:cubicBezTo>
                    <a:pt x="1359368" y="1784329"/>
                    <a:pt x="1466797" y="1731863"/>
                    <a:pt x="1456804" y="1661909"/>
                  </a:cubicBezTo>
                  <a:cubicBezTo>
                    <a:pt x="1446811" y="1591955"/>
                    <a:pt x="1304405" y="1507011"/>
                    <a:pt x="1321893" y="1392086"/>
                  </a:cubicBezTo>
                  <a:cubicBezTo>
                    <a:pt x="1339381" y="1277161"/>
                    <a:pt x="1459303" y="1119765"/>
                    <a:pt x="1546745" y="1017332"/>
                  </a:cubicBezTo>
                  <a:close/>
                </a:path>
              </a:pathLst>
            </a:cu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Freeform 5"/>
            <p:cNvSpPr/>
            <p:nvPr/>
          </p:nvSpPr>
          <p:spPr>
            <a:xfrm rot="1337858">
              <a:off x="1874299" y="5339816"/>
              <a:ext cx="184825" cy="91361"/>
            </a:xfrm>
            <a:custGeom>
              <a:avLst/>
              <a:gdLst>
                <a:gd name="connsiteX0" fmla="*/ 269822 w 269822"/>
                <a:gd name="connsiteY0" fmla="*/ 89941 h 124775"/>
                <a:gd name="connsiteX1" fmla="*/ 74950 w 269822"/>
                <a:gd name="connsiteY1" fmla="*/ 119922 h 124775"/>
                <a:gd name="connsiteX2" fmla="*/ 0 w 269822"/>
                <a:gd name="connsiteY2" fmla="*/ 0 h 12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9822" h="124775">
                  <a:moveTo>
                    <a:pt x="269822" y="89941"/>
                  </a:moveTo>
                  <a:cubicBezTo>
                    <a:pt x="194871" y="112426"/>
                    <a:pt x="119920" y="134912"/>
                    <a:pt x="74950" y="119922"/>
                  </a:cubicBezTo>
                  <a:cubicBezTo>
                    <a:pt x="29980" y="104932"/>
                    <a:pt x="0" y="0"/>
                    <a:pt x="0" y="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" name="Content Placeholder 26"/>
          <p:cNvSpPr txBox="1">
            <a:spLocks/>
          </p:cNvSpPr>
          <p:nvPr/>
        </p:nvSpPr>
        <p:spPr>
          <a:xfrm>
            <a:off x="628650" y="1842868"/>
            <a:ext cx="7886700" cy="41045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Definitely not like in that example.</a:t>
            </a:r>
          </a:p>
          <a:p>
            <a:r>
              <a:rPr lang="en-US" dirty="0"/>
              <a:t>Let’s go back to that computation from earlier</a:t>
            </a:r>
            <a:r>
              <a:rPr lang="mr-IN" dirty="0"/>
              <a:t>…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937991" y="5947419"/>
            <a:ext cx="434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H</a:t>
            </a:r>
          </a:p>
        </p:txBody>
      </p:sp>
    </p:spTree>
    <p:extLst>
      <p:ext uri="{BB962C8B-B14F-4D97-AF65-F5344CB8AC3E}">
        <p14:creationId xmlns:p14="http://schemas.microsoft.com/office/powerpoint/2010/main" val="1491114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loud 4"/>
          <p:cNvSpPr/>
          <p:nvPr/>
        </p:nvSpPr>
        <p:spPr>
          <a:xfrm>
            <a:off x="3882683" y="3094893"/>
            <a:ext cx="5008099" cy="3442090"/>
          </a:xfrm>
          <a:prstGeom prst="cloud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want to store nodes with keys in a data structure that supports fast </a:t>
            </a:r>
            <a:r>
              <a:rPr lang="en-US" dirty="0">
                <a:solidFill>
                  <a:schemeClr val="accent4"/>
                </a:solidFill>
              </a:rPr>
              <a:t>INSERT</a:t>
            </a:r>
            <a:r>
              <a:rPr lang="en-US" dirty="0"/>
              <a:t>/</a:t>
            </a:r>
            <a:r>
              <a:rPr lang="en-US" dirty="0">
                <a:solidFill>
                  <a:schemeClr val="accent1"/>
                </a:solidFill>
              </a:rPr>
              <a:t>DELETE</a:t>
            </a:r>
            <a:r>
              <a:rPr lang="en-US" dirty="0"/>
              <a:t>/</a:t>
            </a:r>
            <a:r>
              <a:rPr lang="en-US" dirty="0">
                <a:solidFill>
                  <a:srgbClr val="CF6E6C"/>
                </a:solidFill>
              </a:rPr>
              <a:t>SEARCH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>
                <a:solidFill>
                  <a:schemeClr val="accent4"/>
                </a:solidFill>
              </a:rPr>
              <a:t>INSERT</a:t>
            </a:r>
          </a:p>
          <a:p>
            <a:endParaRPr lang="en-US" dirty="0">
              <a:solidFill>
                <a:schemeClr val="accent4"/>
              </a:solidFill>
            </a:endParaRPr>
          </a:p>
          <a:p>
            <a:r>
              <a:rPr lang="en-US" dirty="0">
                <a:solidFill>
                  <a:schemeClr val="accent1"/>
                </a:solidFill>
              </a:rPr>
              <a:t>DELETE</a:t>
            </a:r>
          </a:p>
          <a:p>
            <a:endParaRPr lang="en-US" dirty="0">
              <a:solidFill>
                <a:schemeClr val="accent1"/>
              </a:solidFill>
            </a:endParaRPr>
          </a:p>
          <a:p>
            <a:r>
              <a:rPr lang="en-US" dirty="0">
                <a:solidFill>
                  <a:srgbClr val="CF6E6C"/>
                </a:solidFill>
              </a:rPr>
              <a:t>SEARCH</a:t>
            </a:r>
          </a:p>
        </p:txBody>
      </p:sp>
      <p:sp>
        <p:nvSpPr>
          <p:cNvPr id="4" name="Rectangle 3"/>
          <p:cNvSpPr/>
          <p:nvPr/>
        </p:nvSpPr>
        <p:spPr>
          <a:xfrm>
            <a:off x="5799750" y="3838959"/>
            <a:ext cx="705201" cy="7185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5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216726" y="6176963"/>
            <a:ext cx="167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structure</a:t>
            </a:r>
          </a:p>
        </p:txBody>
      </p:sp>
      <p:sp>
        <p:nvSpPr>
          <p:cNvPr id="7" name="Rectangle 6"/>
          <p:cNvSpPr/>
          <p:nvPr/>
        </p:nvSpPr>
        <p:spPr>
          <a:xfrm rot="19973546">
            <a:off x="7157550" y="3479676"/>
            <a:ext cx="705201" cy="7185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 rot="792545">
            <a:off x="6762746" y="4670607"/>
            <a:ext cx="705201" cy="7185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4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 rot="20600793">
            <a:off x="5362742" y="5007961"/>
            <a:ext cx="705201" cy="7185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52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111670" y="3479676"/>
            <a:ext cx="705201" cy="7185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5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111670" y="4557524"/>
            <a:ext cx="705201" cy="7185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4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199280" y="5579266"/>
            <a:ext cx="705201" cy="7185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52</a:t>
            </a:r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4375953" y="5633742"/>
            <a:ext cx="1578540" cy="1092563"/>
            <a:chOff x="4375953" y="5633742"/>
            <a:chExt cx="1578540" cy="1092563"/>
          </a:xfrm>
        </p:grpSpPr>
        <p:sp>
          <p:nvSpPr>
            <p:cNvPr id="13" name="Triangle 12"/>
            <p:cNvSpPr/>
            <p:nvPr/>
          </p:nvSpPr>
          <p:spPr>
            <a:xfrm>
              <a:off x="5476191" y="5633742"/>
              <a:ext cx="478302" cy="912553"/>
            </a:xfrm>
            <a:prstGeom prst="triangle">
              <a:avLst/>
            </a:prstGeom>
            <a:solidFill>
              <a:srgbClr val="CF6E6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375953" y="6356973"/>
              <a:ext cx="13393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CF6E6C"/>
                  </a:solidFill>
                </a:rPr>
                <a:t>HERE IT IS</a:t>
              </a: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6689976" y="2461846"/>
            <a:ext cx="2060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node with key “2”</a:t>
            </a:r>
          </a:p>
        </p:txBody>
      </p:sp>
      <p:cxnSp>
        <p:nvCxnSpPr>
          <p:cNvPr id="18" name="Straight Arrow Connector 17"/>
          <p:cNvCxnSpPr>
            <a:endCxn id="7" idx="0"/>
          </p:cNvCxnSpPr>
          <p:nvPr/>
        </p:nvCxnSpPr>
        <p:spPr>
          <a:xfrm>
            <a:off x="7032570" y="2827606"/>
            <a:ext cx="313869" cy="691536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7997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8" grpId="0" animBg="1"/>
      <p:bldP spid="10" grpId="0" animBg="1"/>
      <p:bldP spid="11" grpId="0" animBg="1"/>
      <p:bldP spid="12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5376" y="337041"/>
            <a:ext cx="8638180" cy="732041"/>
          </a:xfrm>
        </p:spPr>
        <p:txBody>
          <a:bodyPr>
            <a:normAutofit/>
          </a:bodyPr>
          <a:lstStyle/>
          <a:p>
            <a:r>
              <a:rPr lang="en-US" sz="3600" dirty="0"/>
              <a:t>Expected </a:t>
            </a:r>
            <a:r>
              <a:rPr lang="en-US" sz="3600" dirty="0">
                <a:solidFill>
                  <a:schemeClr val="accent1"/>
                </a:solidFill>
              </a:rPr>
              <a:t>number of items in </a:t>
            </a:r>
            <a:r>
              <a:rPr lang="en-US" sz="3600" dirty="0" err="1">
                <a:solidFill>
                  <a:schemeClr val="accent1"/>
                </a:solidFill>
              </a:rPr>
              <a:t>u</a:t>
            </a:r>
            <a:r>
              <a:rPr lang="en-US" sz="3600" baseline="-25000" dirty="0" err="1">
                <a:solidFill>
                  <a:schemeClr val="accent1"/>
                </a:solidFill>
              </a:rPr>
              <a:t>i</a:t>
            </a:r>
            <a:r>
              <a:rPr lang="en-US" sz="3600" dirty="0" err="1">
                <a:solidFill>
                  <a:schemeClr val="accent1"/>
                </a:solidFill>
              </a:rPr>
              <a:t>’s</a:t>
            </a:r>
            <a:r>
              <a:rPr lang="en-US" sz="3600" dirty="0">
                <a:solidFill>
                  <a:schemeClr val="accent1"/>
                </a:solidFill>
              </a:rPr>
              <a:t> bucket</a:t>
            </a:r>
            <a:r>
              <a:rPr lang="en-US" sz="3600" dirty="0"/>
              <a:t>?</a:t>
            </a:r>
          </a:p>
        </p:txBody>
      </p:sp>
      <p:sp>
        <p:nvSpPr>
          <p:cNvPr id="4" name="Oval 3"/>
          <p:cNvSpPr/>
          <p:nvPr/>
        </p:nvSpPr>
        <p:spPr>
          <a:xfrm>
            <a:off x="1192485" y="4251926"/>
            <a:ext cx="3075433" cy="2397339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Universe U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5827133" y="3713467"/>
            <a:ext cx="1828800" cy="2969892"/>
            <a:chOff x="5336275" y="3575713"/>
            <a:chExt cx="1917117" cy="2975208"/>
          </a:xfrm>
        </p:grpSpPr>
        <p:sp>
          <p:nvSpPr>
            <p:cNvPr id="6" name="Rectangle 5"/>
            <p:cNvSpPr/>
            <p:nvPr/>
          </p:nvSpPr>
          <p:spPr>
            <a:xfrm>
              <a:off x="5336275" y="3684896"/>
              <a:ext cx="545910" cy="573205"/>
            </a:xfrm>
            <a:prstGeom prst="rect">
              <a:avLst/>
            </a:prstGeom>
            <a:noFill/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5336275" y="4258101"/>
              <a:ext cx="545910" cy="573205"/>
            </a:xfrm>
            <a:prstGeom prst="rect">
              <a:avLst/>
            </a:prstGeom>
            <a:noFill/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5337128" y="4831306"/>
              <a:ext cx="545910" cy="573205"/>
            </a:xfrm>
            <a:prstGeom prst="rect">
              <a:avLst/>
            </a:prstGeom>
            <a:noFill/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5338408" y="5404511"/>
              <a:ext cx="545910" cy="573205"/>
            </a:xfrm>
            <a:prstGeom prst="rect">
              <a:avLst/>
            </a:prstGeom>
            <a:noFill/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5337128" y="5977716"/>
              <a:ext cx="545910" cy="573205"/>
            </a:xfrm>
            <a:prstGeom prst="rect">
              <a:avLst/>
            </a:prstGeom>
            <a:noFill/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ight Brace 10"/>
            <p:cNvSpPr/>
            <p:nvPr/>
          </p:nvSpPr>
          <p:spPr>
            <a:xfrm>
              <a:off x="6045958" y="3575713"/>
              <a:ext cx="573206" cy="2975208"/>
            </a:xfrm>
            <a:prstGeom prst="rightBrace">
              <a:avLst>
                <a:gd name="adj1" fmla="val 8333"/>
                <a:gd name="adj2" fmla="val 49004"/>
              </a:avLst>
            </a:prstGeom>
            <a:ln w="25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 rot="5400000">
              <a:off x="5881470" y="5004750"/>
              <a:ext cx="2118569" cy="6252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</a:rPr>
                <a:t>n buckets</a:t>
              </a:r>
            </a:p>
          </p:txBody>
        </p:sp>
      </p:grpSp>
      <p:cxnSp>
        <p:nvCxnSpPr>
          <p:cNvPr id="13" name="Straight Arrow Connector 12"/>
          <p:cNvCxnSpPr/>
          <p:nvPr/>
        </p:nvCxnSpPr>
        <p:spPr>
          <a:xfrm flipV="1">
            <a:off x="4469212" y="4629531"/>
            <a:ext cx="842138" cy="1"/>
          </a:xfrm>
          <a:prstGeom prst="straightConnector1">
            <a:avLst/>
          </a:prstGeom>
          <a:ln w="38100">
            <a:solidFill>
              <a:srgbClr val="7030A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652072" y="4131594"/>
            <a:ext cx="5673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7030A0"/>
                </a:solidFill>
              </a:rPr>
              <a:t>h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24147" y="4732150"/>
            <a:ext cx="887203" cy="553813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 rot="20891291">
            <a:off x="1561275" y="4732150"/>
            <a:ext cx="599298" cy="60610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err="1">
                <a:solidFill>
                  <a:schemeClr val="tx1"/>
                </a:solidFill>
              </a:rPr>
              <a:t>u</a:t>
            </a:r>
            <a:r>
              <a:rPr lang="en-US" sz="3200" baseline="-25000" dirty="0" err="1">
                <a:solidFill>
                  <a:schemeClr val="tx1"/>
                </a:solidFill>
              </a:rPr>
              <a:t>i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 rot="1067239">
            <a:off x="2798187" y="4482518"/>
            <a:ext cx="531865" cy="54680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err="1">
                <a:solidFill>
                  <a:schemeClr val="tx1"/>
                </a:solidFill>
              </a:rPr>
              <a:t>u</a:t>
            </a:r>
            <a:r>
              <a:rPr lang="en-US" sz="3200" baseline="-25000" dirty="0" err="1">
                <a:solidFill>
                  <a:schemeClr val="tx1"/>
                </a:solidFill>
              </a:rPr>
              <a:t>k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 rot="19504244">
            <a:off x="3214844" y="5537565"/>
            <a:ext cx="589930" cy="55985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err="1">
                <a:solidFill>
                  <a:schemeClr val="tx1"/>
                </a:solidFill>
              </a:rPr>
              <a:t>u</a:t>
            </a:r>
            <a:r>
              <a:rPr lang="en-US" sz="3200" baseline="-25000" dirty="0" err="1">
                <a:solidFill>
                  <a:schemeClr val="tx1"/>
                </a:solidFill>
              </a:rPr>
              <a:t>j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7614395" y="5560654"/>
            <a:ext cx="588683" cy="55985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err="1">
                <a:solidFill>
                  <a:schemeClr val="tx1"/>
                </a:solidFill>
              </a:rPr>
              <a:t>u</a:t>
            </a:r>
            <a:r>
              <a:rPr lang="en-US" sz="3200" baseline="-25000" dirty="0" err="1">
                <a:solidFill>
                  <a:schemeClr val="tx1"/>
                </a:solidFill>
              </a:rPr>
              <a:t>j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682251" y="5516840"/>
            <a:ext cx="531865" cy="58636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err="1">
                <a:solidFill>
                  <a:schemeClr val="tx1"/>
                </a:solidFill>
              </a:rPr>
              <a:t>u</a:t>
            </a:r>
            <a:r>
              <a:rPr lang="en-US" sz="3200" baseline="-25000" dirty="0" err="1">
                <a:solidFill>
                  <a:schemeClr val="tx1"/>
                </a:solidFill>
              </a:rPr>
              <a:t>i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1" name="Straight Arrow Connector 20"/>
          <p:cNvCxnSpPr/>
          <p:nvPr/>
        </p:nvCxnSpPr>
        <p:spPr>
          <a:xfrm flipV="1">
            <a:off x="6237641" y="5825769"/>
            <a:ext cx="440544" cy="14813"/>
          </a:xfrm>
          <a:prstGeom prst="straightConnector1">
            <a:avLst/>
          </a:prstGeom>
          <a:ln w="3810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7222656" y="5840582"/>
            <a:ext cx="440544" cy="14813"/>
          </a:xfrm>
          <a:prstGeom prst="straightConnector1">
            <a:avLst/>
          </a:prstGeom>
          <a:ln w="3810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reeform 23"/>
          <p:cNvSpPr/>
          <p:nvPr/>
        </p:nvSpPr>
        <p:spPr>
          <a:xfrm>
            <a:off x="2142699" y="4025309"/>
            <a:ext cx="3835020" cy="1834862"/>
          </a:xfrm>
          <a:custGeom>
            <a:avLst/>
            <a:gdLst>
              <a:gd name="connsiteX0" fmla="*/ 0 w 3835020"/>
              <a:gd name="connsiteY0" fmla="*/ 874237 h 1834862"/>
              <a:gd name="connsiteX1" fmla="*/ 191068 w 3835020"/>
              <a:gd name="connsiteY1" fmla="*/ 369270 h 1834862"/>
              <a:gd name="connsiteX2" fmla="*/ 1119116 w 3835020"/>
              <a:gd name="connsiteY2" fmla="*/ 28076 h 1834862"/>
              <a:gd name="connsiteX3" fmla="*/ 1856095 w 3835020"/>
              <a:gd name="connsiteY3" fmla="*/ 1119897 h 1834862"/>
              <a:gd name="connsiteX4" fmla="*/ 2688608 w 3835020"/>
              <a:gd name="connsiteY4" fmla="*/ 1747694 h 1834862"/>
              <a:gd name="connsiteX5" fmla="*/ 3835020 w 3835020"/>
              <a:gd name="connsiteY5" fmla="*/ 1829581 h 1834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35020" h="1834862">
                <a:moveTo>
                  <a:pt x="0" y="874237"/>
                </a:moveTo>
                <a:cubicBezTo>
                  <a:pt x="2274" y="692267"/>
                  <a:pt x="4549" y="510297"/>
                  <a:pt x="191068" y="369270"/>
                </a:cubicBezTo>
                <a:cubicBezTo>
                  <a:pt x="377587" y="228243"/>
                  <a:pt x="841612" y="-97028"/>
                  <a:pt x="1119116" y="28076"/>
                </a:cubicBezTo>
                <a:cubicBezTo>
                  <a:pt x="1396620" y="153180"/>
                  <a:pt x="1594513" y="833294"/>
                  <a:pt x="1856095" y="1119897"/>
                </a:cubicBezTo>
                <a:cubicBezTo>
                  <a:pt x="2117677" y="1406500"/>
                  <a:pt x="2358787" y="1629413"/>
                  <a:pt x="2688608" y="1747694"/>
                </a:cubicBezTo>
                <a:cubicBezTo>
                  <a:pt x="3018429" y="1865975"/>
                  <a:pt x="3835020" y="1829581"/>
                  <a:pt x="3835020" y="1829581"/>
                </a:cubicBezTo>
              </a:path>
            </a:pathLst>
          </a:custGeom>
          <a:noFill/>
          <a:ln w="38100">
            <a:solidFill>
              <a:srgbClr val="7030A0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 24"/>
          <p:cNvSpPr/>
          <p:nvPr/>
        </p:nvSpPr>
        <p:spPr>
          <a:xfrm>
            <a:off x="3580396" y="5970634"/>
            <a:ext cx="2397323" cy="778568"/>
          </a:xfrm>
          <a:custGeom>
            <a:avLst/>
            <a:gdLst>
              <a:gd name="connsiteX0" fmla="*/ 104499 w 2397323"/>
              <a:gd name="connsiteY0" fmla="*/ 90448 h 1470363"/>
              <a:gd name="connsiteX1" fmla="*/ 254625 w 2397323"/>
              <a:gd name="connsiteY1" fmla="*/ 595415 h 1470363"/>
              <a:gd name="connsiteX2" fmla="*/ 90852 w 2397323"/>
              <a:gd name="connsiteY2" fmla="*/ 882018 h 1470363"/>
              <a:gd name="connsiteX3" fmla="*/ 22613 w 2397323"/>
              <a:gd name="connsiteY3" fmla="*/ 1236860 h 1470363"/>
              <a:gd name="connsiteX4" fmla="*/ 486637 w 2397323"/>
              <a:gd name="connsiteY4" fmla="*/ 1468872 h 1470363"/>
              <a:gd name="connsiteX5" fmla="*/ 909717 w 2397323"/>
              <a:gd name="connsiteY5" fmla="*/ 1127678 h 1470363"/>
              <a:gd name="connsiteX6" fmla="*/ 773240 w 2397323"/>
              <a:gd name="connsiteY6" fmla="*/ 718245 h 1470363"/>
              <a:gd name="connsiteX7" fmla="*/ 732296 w 2397323"/>
              <a:gd name="connsiteY7" fmla="*/ 308812 h 1470363"/>
              <a:gd name="connsiteX8" fmla="*/ 1018899 w 2397323"/>
              <a:gd name="connsiteY8" fmla="*/ 117743 h 1470363"/>
              <a:gd name="connsiteX9" fmla="*/ 1428332 w 2397323"/>
              <a:gd name="connsiteY9" fmla="*/ 390699 h 1470363"/>
              <a:gd name="connsiteX10" fmla="*/ 1319150 w 2397323"/>
              <a:gd name="connsiteY10" fmla="*/ 827427 h 1470363"/>
              <a:gd name="connsiteX11" fmla="*/ 1810470 w 2397323"/>
              <a:gd name="connsiteY11" fmla="*/ 1195917 h 1470363"/>
              <a:gd name="connsiteX12" fmla="*/ 2001538 w 2397323"/>
              <a:gd name="connsiteY12" fmla="*/ 813779 h 1470363"/>
              <a:gd name="connsiteX13" fmla="*/ 1742231 w 2397323"/>
              <a:gd name="connsiteY13" fmla="*/ 363403 h 1470363"/>
              <a:gd name="connsiteX14" fmla="*/ 1851413 w 2397323"/>
              <a:gd name="connsiteY14" fmla="*/ 35857 h 1470363"/>
              <a:gd name="connsiteX15" fmla="*/ 2397323 w 2397323"/>
              <a:gd name="connsiteY15" fmla="*/ 8561 h 1470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397323" h="1470363">
                <a:moveTo>
                  <a:pt x="104499" y="90448"/>
                </a:moveTo>
                <a:cubicBezTo>
                  <a:pt x="180699" y="276967"/>
                  <a:pt x="256899" y="463487"/>
                  <a:pt x="254625" y="595415"/>
                </a:cubicBezTo>
                <a:cubicBezTo>
                  <a:pt x="252351" y="727343"/>
                  <a:pt x="129521" y="775111"/>
                  <a:pt x="90852" y="882018"/>
                </a:cubicBezTo>
                <a:cubicBezTo>
                  <a:pt x="52183" y="988925"/>
                  <a:pt x="-43351" y="1139051"/>
                  <a:pt x="22613" y="1236860"/>
                </a:cubicBezTo>
                <a:cubicBezTo>
                  <a:pt x="88577" y="1334669"/>
                  <a:pt x="338786" y="1487069"/>
                  <a:pt x="486637" y="1468872"/>
                </a:cubicBezTo>
                <a:cubicBezTo>
                  <a:pt x="634488" y="1450675"/>
                  <a:pt x="861950" y="1252783"/>
                  <a:pt x="909717" y="1127678"/>
                </a:cubicBezTo>
                <a:cubicBezTo>
                  <a:pt x="957484" y="1002574"/>
                  <a:pt x="802810" y="854723"/>
                  <a:pt x="773240" y="718245"/>
                </a:cubicBezTo>
                <a:cubicBezTo>
                  <a:pt x="743670" y="581767"/>
                  <a:pt x="691353" y="408896"/>
                  <a:pt x="732296" y="308812"/>
                </a:cubicBezTo>
                <a:cubicBezTo>
                  <a:pt x="773239" y="208728"/>
                  <a:pt x="902893" y="104095"/>
                  <a:pt x="1018899" y="117743"/>
                </a:cubicBezTo>
                <a:cubicBezTo>
                  <a:pt x="1134905" y="131391"/>
                  <a:pt x="1378290" y="272418"/>
                  <a:pt x="1428332" y="390699"/>
                </a:cubicBezTo>
                <a:cubicBezTo>
                  <a:pt x="1478374" y="508980"/>
                  <a:pt x="1255460" y="693224"/>
                  <a:pt x="1319150" y="827427"/>
                </a:cubicBezTo>
                <a:cubicBezTo>
                  <a:pt x="1382840" y="961630"/>
                  <a:pt x="1696739" y="1198192"/>
                  <a:pt x="1810470" y="1195917"/>
                </a:cubicBezTo>
                <a:cubicBezTo>
                  <a:pt x="1924201" y="1193642"/>
                  <a:pt x="2012911" y="952531"/>
                  <a:pt x="2001538" y="813779"/>
                </a:cubicBezTo>
                <a:cubicBezTo>
                  <a:pt x="1990165" y="675027"/>
                  <a:pt x="1767252" y="493057"/>
                  <a:pt x="1742231" y="363403"/>
                </a:cubicBezTo>
                <a:cubicBezTo>
                  <a:pt x="1717210" y="233749"/>
                  <a:pt x="1742231" y="94997"/>
                  <a:pt x="1851413" y="35857"/>
                </a:cubicBezTo>
                <a:cubicBezTo>
                  <a:pt x="1960595" y="-23283"/>
                  <a:pt x="2397323" y="8561"/>
                  <a:pt x="2397323" y="8561"/>
                </a:cubicBezTo>
              </a:path>
            </a:pathLst>
          </a:custGeom>
          <a:noFill/>
          <a:ln w="47625">
            <a:solidFill>
              <a:srgbClr val="7030A0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83579" y="5439060"/>
            <a:ext cx="854311" cy="85431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Content Placeholder 26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255595"/>
                <a:ext cx="7886700" cy="2918105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   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= </m:t>
                    </m:r>
                    <m:nary>
                      <m:naryPr>
                        <m:chr m:val="∑"/>
                        <m:ctrlPr>
                          <a:rPr lang="is-I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charset="0"/>
                          </a:rPr>
                          <m:t>𝑛</m:t>
                        </m:r>
                      </m:sup>
                      <m:e>
                        <m:r>
                          <a:rPr lang="en-US" b="0" i="1" smtClean="0">
                            <a:latin typeface="Cambria Math" charset="0"/>
                          </a:rPr>
                          <m:t>𝑃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h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b="0" i="1" smtClean="0">
                                <a:latin typeface="Cambria Math" charset="0"/>
                              </a:rPr>
                              <m:t>=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h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</m:nary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          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latin typeface="Cambria Math" charset="0"/>
                      </a:rPr>
                      <m:t>1+ </m:t>
                    </m:r>
                    <m:nary>
                      <m:naryPr>
                        <m:chr m:val="∑"/>
                        <m:supHide m:val="on"/>
                        <m:ctrlPr>
                          <a:rPr lang="is-I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≠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 </m:t>
                        </m:r>
                      </m:sub>
                      <m:sup/>
                      <m:e>
                        <m:r>
                          <a:rPr lang="en-US" i="1" smtClean="0">
                            <a:latin typeface="Cambria Math" charset="0"/>
                          </a:rPr>
                          <m:t>𝑃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 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h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i="1">
                                <a:latin typeface="Cambria Math" charset="0"/>
                              </a:rPr>
                              <m:t>=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h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</m:nary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            =</m:t>
                    </m:r>
                    <m:r>
                      <a:rPr lang="en-US" i="1">
                        <a:latin typeface="Cambria Math" charset="0"/>
                      </a:rPr>
                      <m:t>1+ </m:t>
                    </m:r>
                    <m:nary>
                      <m:naryPr>
                        <m:chr m:val="∑"/>
                        <m:supHide m:val="on"/>
                        <m:ctrlPr>
                          <a:rPr lang="is-I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charset="0"/>
                          </a:rPr>
                          <m:t>𝑗</m:t>
                        </m:r>
                        <m:r>
                          <a:rPr lang="en-US" i="1">
                            <a:latin typeface="Cambria Math" charset="0"/>
                          </a:rPr>
                          <m:t>≠</m:t>
                        </m:r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  <m:r>
                          <a:rPr lang="en-US" i="1">
                            <a:latin typeface="Cambria Math" charset="0"/>
                          </a:rPr>
                          <m:t> </m:t>
                        </m:r>
                      </m:sub>
                      <m:sup/>
                      <m:e>
                        <m:r>
                          <a:rPr lang="en-US" b="0" i="1" smtClean="0">
                            <a:latin typeface="Cambria Math" charset="0"/>
                          </a:rPr>
                          <m:t>1/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𝑛</m:t>
                        </m:r>
                      </m:e>
                    </m:nary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</a:rPr>
                      <m:t>            </m:t>
                    </m:r>
                    <m:r>
                      <a:rPr lang="en-US" i="1">
                        <a:latin typeface="Cambria Math" charset="0"/>
                      </a:rPr>
                      <m:t>=1+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−1</m:t>
                        </m:r>
                      </m:num>
                      <m:den>
                        <m:r>
                          <a:rPr lang="en-US" b="0" i="1" smtClean="0">
                            <a:latin typeface="Cambria Math" charset="0"/>
                          </a:rPr>
                          <m:t>𝑛</m:t>
                        </m:r>
                      </m:den>
                    </m:f>
                    <m:r>
                      <a:rPr lang="en-US" b="0" i="1" smtClean="0">
                        <a:latin typeface="Cambria Math" charset="0"/>
                      </a:rPr>
                      <m:t> ≤2.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7" name="Content Placeholder 2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255595"/>
                <a:ext cx="7886700" cy="2918105"/>
              </a:xfrm>
              <a:blipFill rotWithShape="0">
                <a:blip r:embed="rId4"/>
                <a:stretch>
                  <a:fillRect l="-1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Freeform 27"/>
          <p:cNvSpPr/>
          <p:nvPr/>
        </p:nvSpPr>
        <p:spPr>
          <a:xfrm>
            <a:off x="1405719" y="914329"/>
            <a:ext cx="2169994" cy="601321"/>
          </a:xfrm>
          <a:custGeom>
            <a:avLst/>
            <a:gdLst>
              <a:gd name="connsiteX0" fmla="*/ 2212297 w 2212297"/>
              <a:gd name="connsiteY0" fmla="*/ 71 h 573277"/>
              <a:gd name="connsiteX1" fmla="*/ 2075820 w 2212297"/>
              <a:gd name="connsiteY1" fmla="*/ 218435 h 573277"/>
              <a:gd name="connsiteX2" fmla="*/ 1625444 w 2212297"/>
              <a:gd name="connsiteY2" fmla="*/ 245731 h 573277"/>
              <a:gd name="connsiteX3" fmla="*/ 547271 w 2212297"/>
              <a:gd name="connsiteY3" fmla="*/ 71 h 573277"/>
              <a:gd name="connsiteX4" fmla="*/ 42303 w 2212297"/>
              <a:gd name="connsiteY4" fmla="*/ 273026 h 573277"/>
              <a:gd name="connsiteX5" fmla="*/ 28656 w 2212297"/>
              <a:gd name="connsiteY5" fmla="*/ 573277 h 573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12297" h="573277">
                <a:moveTo>
                  <a:pt x="2212297" y="71"/>
                </a:moveTo>
                <a:cubicBezTo>
                  <a:pt x="2192963" y="88781"/>
                  <a:pt x="2173629" y="177492"/>
                  <a:pt x="2075820" y="218435"/>
                </a:cubicBezTo>
                <a:cubicBezTo>
                  <a:pt x="1978011" y="259378"/>
                  <a:pt x="1880202" y="282125"/>
                  <a:pt x="1625444" y="245731"/>
                </a:cubicBezTo>
                <a:cubicBezTo>
                  <a:pt x="1370686" y="209337"/>
                  <a:pt x="811128" y="-4478"/>
                  <a:pt x="547271" y="71"/>
                </a:cubicBezTo>
                <a:cubicBezTo>
                  <a:pt x="283414" y="4620"/>
                  <a:pt x="128739" y="177492"/>
                  <a:pt x="42303" y="273026"/>
                </a:cubicBezTo>
                <a:cubicBezTo>
                  <a:pt x="-44133" y="368560"/>
                  <a:pt x="28656" y="573277"/>
                  <a:pt x="28656" y="573277"/>
                </a:cubicBezTo>
              </a:path>
            </a:pathLst>
          </a:custGeom>
          <a:noFill/>
          <a:ln w="34925">
            <a:solidFill>
              <a:schemeClr val="accent1"/>
            </a:solidFill>
            <a:headEnd type="none"/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7050923" y="6293371"/>
            <a:ext cx="18539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8B1B17"/>
                </a:solidFill>
              </a:rPr>
              <a:t>COLLISION!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C0F75BB4-9BD6-B848-AE71-0D71D9A5B2A9}"/>
              </a:ext>
            </a:extLst>
          </p:cNvPr>
          <p:cNvSpPr/>
          <p:nvPr/>
        </p:nvSpPr>
        <p:spPr>
          <a:xfrm>
            <a:off x="3400860" y="1677511"/>
            <a:ext cx="3432516" cy="829994"/>
          </a:xfrm>
          <a:prstGeom prst="ellipse">
            <a:avLst/>
          </a:prstGeom>
          <a:noFill/>
          <a:ln w="41275">
            <a:solidFill>
              <a:srgbClr val="CF6E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B053F5F8-698B-114E-839A-57F730A7FFE2}"/>
              </a:ext>
            </a:extLst>
          </p:cNvPr>
          <p:cNvCxnSpPr>
            <a:cxnSpLocks/>
            <a:stCxn id="31" idx="4"/>
          </p:cNvCxnSpPr>
          <p:nvPr/>
        </p:nvCxnSpPr>
        <p:spPr>
          <a:xfrm>
            <a:off x="5117118" y="2507505"/>
            <a:ext cx="1561067" cy="465922"/>
          </a:xfrm>
          <a:prstGeom prst="line">
            <a:avLst/>
          </a:prstGeom>
          <a:ln w="25400">
            <a:solidFill>
              <a:srgbClr val="CF6E6C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301154C1-8B64-DA49-869A-1442A0AEEA3A}"/>
              </a:ext>
            </a:extLst>
          </p:cNvPr>
          <p:cNvSpPr txBox="1"/>
          <p:nvPr/>
        </p:nvSpPr>
        <p:spPr>
          <a:xfrm>
            <a:off x="6834753" y="2786284"/>
            <a:ext cx="20700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F6E6C"/>
                </a:solidFill>
              </a:rPr>
              <a:t>All that we needed was that this is 1/n</a:t>
            </a:r>
          </a:p>
        </p:txBody>
      </p:sp>
    </p:spTree>
    <p:extLst>
      <p:ext uri="{BB962C8B-B14F-4D97-AF65-F5344CB8AC3E}">
        <p14:creationId xmlns:p14="http://schemas.microsoft.com/office/powerpoint/2010/main" val="1880398671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3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-85105"/>
            <a:ext cx="7886700" cy="1325563"/>
          </a:xfrm>
        </p:spPr>
        <p:txBody>
          <a:bodyPr/>
          <a:lstStyle/>
          <a:p>
            <a:r>
              <a:rPr lang="en-US" dirty="0"/>
              <a:t>Strategy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68880" y="1105487"/>
                <a:ext cx="7886700" cy="2604110"/>
              </a:xfrm>
            </p:spPr>
            <p:txBody>
              <a:bodyPr/>
              <a:lstStyle/>
              <a:p>
                <a:r>
                  <a:rPr lang="en-US" dirty="0"/>
                  <a:t>Pick a small hash family H, so that when I choose h randomly from H,</a:t>
                </a:r>
              </a:p>
              <a:p>
                <a:endParaRPr lang="en-US" sz="1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i="0" smtClean="0">
                          <a:solidFill>
                            <a:schemeClr val="accent4"/>
                          </a:solidFill>
                          <a:latin typeface="Cambria Math" charset="0"/>
                        </a:rPr>
                        <m:t>f</m:t>
                      </m:r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chemeClr val="accent4"/>
                          </a:solidFill>
                          <a:latin typeface="Cambria Math" charset="0"/>
                        </a:rPr>
                        <m:t>or</m:t>
                      </m:r>
                      <m:r>
                        <a:rPr lang="en-US" b="0" i="0" smtClean="0">
                          <a:solidFill>
                            <a:schemeClr val="accent4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chemeClr val="accent4"/>
                          </a:solidFill>
                          <a:latin typeface="Cambria Math" charset="0"/>
                        </a:rPr>
                        <m:t>all</m:t>
                      </m:r>
                      <m:r>
                        <a:rPr lang="en-US" b="0" i="0" smtClean="0">
                          <a:solidFill>
                            <a:schemeClr val="accent4"/>
                          </a:solidFill>
                          <a:latin typeface="Cambria Math" charset="0"/>
                        </a:rPr>
                        <m:t>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accent4"/>
                          </a:solidFill>
                          <a:latin typeface="Cambria Math" charset="0"/>
                        </a:rPr>
                        <m:t>,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accent4"/>
                          </a:solidFill>
                          <a:latin typeface="Cambria Math" charset="0"/>
                        </a:rPr>
                        <m:t>∈</m:t>
                      </m:r>
                      <m:r>
                        <a:rPr lang="en-US" b="0" i="1" smtClean="0">
                          <a:solidFill>
                            <a:schemeClr val="accent4"/>
                          </a:solidFill>
                          <a:latin typeface="Cambria Math" charset="0"/>
                        </a:rPr>
                        <m:t>𝑈</m:t>
                      </m:r>
                      <m:r>
                        <a:rPr lang="en-US" b="0" i="0" smtClean="0">
                          <a:solidFill>
                            <a:schemeClr val="accent4"/>
                          </a:solidFill>
                          <a:latin typeface="Cambria Math" charset="0"/>
                        </a:rPr>
                        <m:t>     </m:t>
                      </m:r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chemeClr val="accent4"/>
                          </a:solidFill>
                          <a:latin typeface="Cambria Math" charset="0"/>
                        </a:rPr>
                        <m:t>with</m:t>
                      </m:r>
                      <m:r>
                        <a:rPr lang="en-US" b="0" i="0" smtClean="0">
                          <a:solidFill>
                            <a:schemeClr val="accent4"/>
                          </a:solidFill>
                          <a:latin typeface="Cambria Math" charset="0"/>
                        </a:rPr>
                        <m:t>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accent4"/>
                          </a:solidFill>
                          <a:latin typeface="Cambria Math" charset="0"/>
                        </a:rPr>
                        <m:t>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accent4"/>
                          </a:solidFill>
                          <a:latin typeface="Cambria Math" charset="0"/>
                        </a:rPr>
                        <m:t>,  </m:t>
                      </m:r>
                    </m:oMath>
                  </m:oMathPara>
                </a14:m>
                <a:endParaRPr lang="en-US" b="0" i="1" dirty="0">
                  <a:solidFill>
                    <a:schemeClr val="accent4"/>
                  </a:solidFill>
                  <a:latin typeface="Cambria Math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h</m:t>
                          </m:r>
                          <m:r>
                            <a:rPr lang="en-US" b="0" i="1" smtClean="0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∈</m:t>
                          </m:r>
                          <m:r>
                            <a:rPr lang="en-US" b="0" i="1" smtClean="0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𝐻</m:t>
                          </m:r>
                        </m:sub>
                      </m:sSub>
                      <m:d>
                        <m:dPr>
                          <m:begChr m:val="{"/>
                          <m:endChr m:val="}"/>
                          <m:ctrlPr>
                            <a:rPr lang="en-US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 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h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accent4"/>
                                      </a:solidFill>
                                      <a:latin typeface="Cambria Math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accent4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=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h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accent4"/>
                                      </a:solidFill>
                                      <a:latin typeface="Cambria Math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accent4"/>
                                      </a:solidFill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b="0" i="1" smtClean="0">
                          <a:solidFill>
                            <a:schemeClr val="accent4"/>
                          </a:solidFill>
                          <a:latin typeface="Cambria Math" charset="0"/>
                        </a:rPr>
                        <m:t>≤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chemeClr val="accent4"/>
                  </a:solidFill>
                </a:endParaRP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68880" y="1105487"/>
                <a:ext cx="7886700" cy="2604110"/>
              </a:xfrm>
              <a:blipFill>
                <a:blip r:embed="rId2"/>
                <a:stretch>
                  <a:fillRect l="-1286" t="-3883" r="-1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/>
          <p:cNvGrpSpPr/>
          <p:nvPr/>
        </p:nvGrpSpPr>
        <p:grpSpPr>
          <a:xfrm flipH="1">
            <a:off x="6617827" y="4106177"/>
            <a:ext cx="1897523" cy="2326480"/>
            <a:chOff x="628650" y="4603505"/>
            <a:chExt cx="1602601" cy="1833560"/>
          </a:xfrm>
        </p:grpSpPr>
        <p:sp>
          <p:nvSpPr>
            <p:cNvPr id="5" name="Freeform 4"/>
            <p:cNvSpPr/>
            <p:nvPr/>
          </p:nvSpPr>
          <p:spPr>
            <a:xfrm>
              <a:off x="628650" y="4603505"/>
              <a:ext cx="1602601" cy="1833560"/>
            </a:xfrm>
            <a:custGeom>
              <a:avLst/>
              <a:gdLst>
                <a:gd name="connsiteX0" fmla="*/ 1546745 w 1937543"/>
                <a:gd name="connsiteY0" fmla="*/ 1017332 h 1984037"/>
                <a:gd name="connsiteX1" fmla="*/ 1846548 w 1937543"/>
                <a:gd name="connsiteY1" fmla="*/ 777489 h 1984037"/>
                <a:gd name="connsiteX2" fmla="*/ 1921499 w 1937543"/>
                <a:gd name="connsiteY2" fmla="*/ 597607 h 1984037"/>
                <a:gd name="connsiteX3" fmla="*/ 1576725 w 1937543"/>
                <a:gd name="connsiteY3" fmla="*/ 537647 h 1984037"/>
                <a:gd name="connsiteX4" fmla="*/ 1336883 w 1937543"/>
                <a:gd name="connsiteY4" fmla="*/ 612598 h 1984037"/>
                <a:gd name="connsiteX5" fmla="*/ 1351873 w 1937543"/>
                <a:gd name="connsiteY5" fmla="*/ 477686 h 1984037"/>
                <a:gd name="connsiteX6" fmla="*/ 1097040 w 1937543"/>
                <a:gd name="connsiteY6" fmla="*/ 267824 h 1984037"/>
                <a:gd name="connsiteX7" fmla="*/ 797237 w 1937543"/>
                <a:gd name="connsiteY7" fmla="*/ 462696 h 1984037"/>
                <a:gd name="connsiteX8" fmla="*/ 887178 w 1937543"/>
                <a:gd name="connsiteY8" fmla="*/ 687548 h 1984037"/>
                <a:gd name="connsiteX9" fmla="*/ 1157001 w 1937543"/>
                <a:gd name="connsiteY9" fmla="*/ 792480 h 1984037"/>
                <a:gd name="connsiteX10" fmla="*/ 962129 w 1937543"/>
                <a:gd name="connsiteY10" fmla="*/ 927391 h 1984037"/>
                <a:gd name="connsiteX11" fmla="*/ 647335 w 1937543"/>
                <a:gd name="connsiteY11" fmla="*/ 1287155 h 1984037"/>
                <a:gd name="connsiteX12" fmla="*/ 467453 w 1937543"/>
                <a:gd name="connsiteY12" fmla="*/ 1736860 h 1984037"/>
                <a:gd name="connsiteX13" fmla="*/ 197630 w 1937543"/>
                <a:gd name="connsiteY13" fmla="*/ 1586958 h 1984037"/>
                <a:gd name="connsiteX14" fmla="*/ 452463 w 1937543"/>
                <a:gd name="connsiteY14" fmla="*/ 1122263 h 1984037"/>
                <a:gd name="connsiteX15" fmla="*/ 677315 w 1937543"/>
                <a:gd name="connsiteY15" fmla="*/ 642578 h 1984037"/>
                <a:gd name="connsiteX16" fmla="*/ 512424 w 1937543"/>
                <a:gd name="connsiteY16" fmla="*/ 57961 h 1984037"/>
                <a:gd name="connsiteX17" fmla="*/ 62719 w 1937543"/>
                <a:gd name="connsiteY17" fmla="*/ 27981 h 1984037"/>
                <a:gd name="connsiteX18" fmla="*/ 197630 w 1937543"/>
                <a:gd name="connsiteY18" fmla="*/ 117922 h 1984037"/>
                <a:gd name="connsiteX19" fmla="*/ 407493 w 1937543"/>
                <a:gd name="connsiteY19" fmla="*/ 147902 h 1984037"/>
                <a:gd name="connsiteX20" fmla="*/ 557394 w 1937543"/>
                <a:gd name="connsiteY20" fmla="*/ 507666 h 1984037"/>
                <a:gd name="connsiteX21" fmla="*/ 317552 w 1937543"/>
                <a:gd name="connsiteY21" fmla="*/ 1107273 h 1984037"/>
                <a:gd name="connsiteX22" fmla="*/ 2758 w 1937543"/>
                <a:gd name="connsiteY22" fmla="*/ 1586958 h 1984037"/>
                <a:gd name="connsiteX23" fmla="*/ 182640 w 1937543"/>
                <a:gd name="connsiteY23" fmla="*/ 1856781 h 1984037"/>
                <a:gd name="connsiteX24" fmla="*/ 497434 w 1937543"/>
                <a:gd name="connsiteY24" fmla="*/ 1961712 h 1984037"/>
                <a:gd name="connsiteX25" fmla="*/ 647335 w 1937543"/>
                <a:gd name="connsiteY25" fmla="*/ 1886761 h 1984037"/>
                <a:gd name="connsiteX26" fmla="*/ 722286 w 1937543"/>
                <a:gd name="connsiteY26" fmla="*/ 1976702 h 1984037"/>
                <a:gd name="connsiteX27" fmla="*/ 1501775 w 1937543"/>
                <a:gd name="connsiteY27" fmla="*/ 1961712 h 1984037"/>
                <a:gd name="connsiteX28" fmla="*/ 1591715 w 1937543"/>
                <a:gd name="connsiteY28" fmla="*/ 1826801 h 1984037"/>
                <a:gd name="connsiteX29" fmla="*/ 1381853 w 1937543"/>
                <a:gd name="connsiteY29" fmla="*/ 1811811 h 1984037"/>
                <a:gd name="connsiteX30" fmla="*/ 1456804 w 1937543"/>
                <a:gd name="connsiteY30" fmla="*/ 1661909 h 1984037"/>
                <a:gd name="connsiteX31" fmla="*/ 1321893 w 1937543"/>
                <a:gd name="connsiteY31" fmla="*/ 1392086 h 1984037"/>
                <a:gd name="connsiteX32" fmla="*/ 1546745 w 1937543"/>
                <a:gd name="connsiteY32" fmla="*/ 1017332 h 1984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937543" h="1984037">
                  <a:moveTo>
                    <a:pt x="1546745" y="1017332"/>
                  </a:moveTo>
                  <a:cubicBezTo>
                    <a:pt x="1634187" y="914899"/>
                    <a:pt x="1784089" y="847443"/>
                    <a:pt x="1846548" y="777489"/>
                  </a:cubicBezTo>
                  <a:cubicBezTo>
                    <a:pt x="1909007" y="707535"/>
                    <a:pt x="1966470" y="637581"/>
                    <a:pt x="1921499" y="597607"/>
                  </a:cubicBezTo>
                  <a:cubicBezTo>
                    <a:pt x="1876528" y="557633"/>
                    <a:pt x="1674161" y="535148"/>
                    <a:pt x="1576725" y="537647"/>
                  </a:cubicBezTo>
                  <a:cubicBezTo>
                    <a:pt x="1479289" y="540145"/>
                    <a:pt x="1374358" y="622591"/>
                    <a:pt x="1336883" y="612598"/>
                  </a:cubicBezTo>
                  <a:cubicBezTo>
                    <a:pt x="1299408" y="602604"/>
                    <a:pt x="1391847" y="535148"/>
                    <a:pt x="1351873" y="477686"/>
                  </a:cubicBezTo>
                  <a:cubicBezTo>
                    <a:pt x="1311899" y="420224"/>
                    <a:pt x="1189479" y="270322"/>
                    <a:pt x="1097040" y="267824"/>
                  </a:cubicBezTo>
                  <a:cubicBezTo>
                    <a:pt x="1004601" y="265326"/>
                    <a:pt x="832214" y="392742"/>
                    <a:pt x="797237" y="462696"/>
                  </a:cubicBezTo>
                  <a:cubicBezTo>
                    <a:pt x="762260" y="532650"/>
                    <a:pt x="827217" y="632584"/>
                    <a:pt x="887178" y="687548"/>
                  </a:cubicBezTo>
                  <a:cubicBezTo>
                    <a:pt x="947139" y="742512"/>
                    <a:pt x="1144509" y="752506"/>
                    <a:pt x="1157001" y="792480"/>
                  </a:cubicBezTo>
                  <a:cubicBezTo>
                    <a:pt x="1169493" y="832454"/>
                    <a:pt x="1047073" y="844945"/>
                    <a:pt x="962129" y="927391"/>
                  </a:cubicBezTo>
                  <a:cubicBezTo>
                    <a:pt x="877185" y="1009837"/>
                    <a:pt x="729781" y="1152244"/>
                    <a:pt x="647335" y="1287155"/>
                  </a:cubicBezTo>
                  <a:cubicBezTo>
                    <a:pt x="564889" y="1422066"/>
                    <a:pt x="542404" y="1686893"/>
                    <a:pt x="467453" y="1736860"/>
                  </a:cubicBezTo>
                  <a:cubicBezTo>
                    <a:pt x="392502" y="1786827"/>
                    <a:pt x="200128" y="1689391"/>
                    <a:pt x="197630" y="1586958"/>
                  </a:cubicBezTo>
                  <a:cubicBezTo>
                    <a:pt x="195132" y="1484525"/>
                    <a:pt x="372515" y="1279660"/>
                    <a:pt x="452463" y="1122263"/>
                  </a:cubicBezTo>
                  <a:cubicBezTo>
                    <a:pt x="532411" y="964866"/>
                    <a:pt x="667322" y="819962"/>
                    <a:pt x="677315" y="642578"/>
                  </a:cubicBezTo>
                  <a:cubicBezTo>
                    <a:pt x="687308" y="465194"/>
                    <a:pt x="614857" y="160394"/>
                    <a:pt x="512424" y="57961"/>
                  </a:cubicBezTo>
                  <a:cubicBezTo>
                    <a:pt x="409991" y="-44472"/>
                    <a:pt x="115185" y="17987"/>
                    <a:pt x="62719" y="27981"/>
                  </a:cubicBezTo>
                  <a:cubicBezTo>
                    <a:pt x="10253" y="37975"/>
                    <a:pt x="140168" y="97935"/>
                    <a:pt x="197630" y="117922"/>
                  </a:cubicBezTo>
                  <a:cubicBezTo>
                    <a:pt x="255092" y="137909"/>
                    <a:pt x="347532" y="82945"/>
                    <a:pt x="407493" y="147902"/>
                  </a:cubicBezTo>
                  <a:cubicBezTo>
                    <a:pt x="467454" y="212859"/>
                    <a:pt x="572384" y="347771"/>
                    <a:pt x="557394" y="507666"/>
                  </a:cubicBezTo>
                  <a:cubicBezTo>
                    <a:pt x="542404" y="667561"/>
                    <a:pt x="409991" y="927391"/>
                    <a:pt x="317552" y="1107273"/>
                  </a:cubicBezTo>
                  <a:cubicBezTo>
                    <a:pt x="225113" y="1287155"/>
                    <a:pt x="25243" y="1462040"/>
                    <a:pt x="2758" y="1586958"/>
                  </a:cubicBezTo>
                  <a:cubicBezTo>
                    <a:pt x="-19727" y="1711876"/>
                    <a:pt x="100194" y="1794322"/>
                    <a:pt x="182640" y="1856781"/>
                  </a:cubicBezTo>
                  <a:cubicBezTo>
                    <a:pt x="265086" y="1919240"/>
                    <a:pt x="419985" y="1956715"/>
                    <a:pt x="497434" y="1961712"/>
                  </a:cubicBezTo>
                  <a:cubicBezTo>
                    <a:pt x="574883" y="1966709"/>
                    <a:pt x="609860" y="1884263"/>
                    <a:pt x="647335" y="1886761"/>
                  </a:cubicBezTo>
                  <a:cubicBezTo>
                    <a:pt x="684810" y="1889259"/>
                    <a:pt x="579879" y="1964210"/>
                    <a:pt x="722286" y="1976702"/>
                  </a:cubicBezTo>
                  <a:cubicBezTo>
                    <a:pt x="864693" y="1989194"/>
                    <a:pt x="1356870" y="1986695"/>
                    <a:pt x="1501775" y="1961712"/>
                  </a:cubicBezTo>
                  <a:cubicBezTo>
                    <a:pt x="1646680" y="1936729"/>
                    <a:pt x="1611702" y="1851784"/>
                    <a:pt x="1591715" y="1826801"/>
                  </a:cubicBezTo>
                  <a:cubicBezTo>
                    <a:pt x="1571728" y="1801818"/>
                    <a:pt x="1404338" y="1839293"/>
                    <a:pt x="1381853" y="1811811"/>
                  </a:cubicBezTo>
                  <a:cubicBezTo>
                    <a:pt x="1359368" y="1784329"/>
                    <a:pt x="1466797" y="1731863"/>
                    <a:pt x="1456804" y="1661909"/>
                  </a:cubicBezTo>
                  <a:cubicBezTo>
                    <a:pt x="1446811" y="1591955"/>
                    <a:pt x="1304405" y="1507011"/>
                    <a:pt x="1321893" y="1392086"/>
                  </a:cubicBezTo>
                  <a:cubicBezTo>
                    <a:pt x="1339381" y="1277161"/>
                    <a:pt x="1459303" y="1119765"/>
                    <a:pt x="1546745" y="1017332"/>
                  </a:cubicBezTo>
                  <a:close/>
                </a:path>
              </a:pathLst>
            </a:cu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Freeform 5"/>
            <p:cNvSpPr/>
            <p:nvPr/>
          </p:nvSpPr>
          <p:spPr>
            <a:xfrm rot="1337858">
              <a:off x="1874299" y="5339816"/>
              <a:ext cx="184825" cy="91361"/>
            </a:xfrm>
            <a:custGeom>
              <a:avLst/>
              <a:gdLst>
                <a:gd name="connsiteX0" fmla="*/ 269822 w 269822"/>
                <a:gd name="connsiteY0" fmla="*/ 89941 h 124775"/>
                <a:gd name="connsiteX1" fmla="*/ 74950 w 269822"/>
                <a:gd name="connsiteY1" fmla="*/ 119922 h 124775"/>
                <a:gd name="connsiteX2" fmla="*/ 0 w 269822"/>
                <a:gd name="connsiteY2" fmla="*/ 0 h 12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9822" h="124775">
                  <a:moveTo>
                    <a:pt x="269822" y="89941"/>
                  </a:moveTo>
                  <a:cubicBezTo>
                    <a:pt x="194871" y="112426"/>
                    <a:pt x="119920" y="134912"/>
                    <a:pt x="74950" y="119922"/>
                  </a:cubicBezTo>
                  <a:cubicBezTo>
                    <a:pt x="29980" y="104932"/>
                    <a:pt x="0" y="0"/>
                    <a:pt x="0" y="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6570867" y="5986697"/>
            <a:ext cx="4739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H</a:t>
            </a:r>
          </a:p>
        </p:txBody>
      </p:sp>
      <p:sp>
        <p:nvSpPr>
          <p:cNvPr id="8" name="Oval 7"/>
          <p:cNvSpPr/>
          <p:nvPr/>
        </p:nvSpPr>
        <p:spPr>
          <a:xfrm>
            <a:off x="7427742" y="5500468"/>
            <a:ext cx="138846" cy="14067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7497165" y="5379535"/>
            <a:ext cx="3253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81690" y="3618255"/>
            <a:ext cx="598917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dirty="0"/>
              <a:t>A hash family H that satisfies this is called a </a:t>
            </a:r>
            <a:r>
              <a:rPr lang="en-US" sz="2800" b="1" u="sng" dirty="0"/>
              <a:t>universal hash family</a:t>
            </a:r>
            <a:r>
              <a:rPr lang="en-US" sz="2800" b="1" dirty="0"/>
              <a:t>.</a:t>
            </a:r>
          </a:p>
          <a:p>
            <a:endParaRPr lang="en-US" sz="2800" dirty="0"/>
          </a:p>
        </p:txBody>
      </p:sp>
      <p:sp>
        <p:nvSpPr>
          <p:cNvPr id="12" name="TextBox 11"/>
          <p:cNvSpPr txBox="1"/>
          <p:nvPr/>
        </p:nvSpPr>
        <p:spPr>
          <a:xfrm>
            <a:off x="7427741" y="2062656"/>
            <a:ext cx="176170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4"/>
                </a:solidFill>
              </a:rPr>
              <a:t>In English: fix any two elements of U.  The probability that they collide under a random h in H is small.</a:t>
            </a:r>
          </a:p>
        </p:txBody>
      </p:sp>
    </p:spTree>
    <p:extLst>
      <p:ext uri="{BB962C8B-B14F-4D97-AF65-F5344CB8AC3E}">
        <p14:creationId xmlns:p14="http://schemas.microsoft.com/office/powerpoint/2010/main" val="49670794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0" grpId="0" build="p"/>
      <p:bldP spid="12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/>
          <p:cNvGrpSpPr/>
          <p:nvPr/>
        </p:nvGrpSpPr>
        <p:grpSpPr>
          <a:xfrm flipH="1">
            <a:off x="7279879" y="275793"/>
            <a:ext cx="1611097" cy="2021122"/>
            <a:chOff x="628650" y="4603505"/>
            <a:chExt cx="1602601" cy="1833560"/>
          </a:xfrm>
        </p:grpSpPr>
        <p:sp>
          <p:nvSpPr>
            <p:cNvPr id="32" name="Freeform 31"/>
            <p:cNvSpPr/>
            <p:nvPr/>
          </p:nvSpPr>
          <p:spPr>
            <a:xfrm>
              <a:off x="628650" y="4603505"/>
              <a:ext cx="1602601" cy="1833560"/>
            </a:xfrm>
            <a:custGeom>
              <a:avLst/>
              <a:gdLst>
                <a:gd name="connsiteX0" fmla="*/ 1546745 w 1937543"/>
                <a:gd name="connsiteY0" fmla="*/ 1017332 h 1984037"/>
                <a:gd name="connsiteX1" fmla="*/ 1846548 w 1937543"/>
                <a:gd name="connsiteY1" fmla="*/ 777489 h 1984037"/>
                <a:gd name="connsiteX2" fmla="*/ 1921499 w 1937543"/>
                <a:gd name="connsiteY2" fmla="*/ 597607 h 1984037"/>
                <a:gd name="connsiteX3" fmla="*/ 1576725 w 1937543"/>
                <a:gd name="connsiteY3" fmla="*/ 537647 h 1984037"/>
                <a:gd name="connsiteX4" fmla="*/ 1336883 w 1937543"/>
                <a:gd name="connsiteY4" fmla="*/ 612598 h 1984037"/>
                <a:gd name="connsiteX5" fmla="*/ 1351873 w 1937543"/>
                <a:gd name="connsiteY5" fmla="*/ 477686 h 1984037"/>
                <a:gd name="connsiteX6" fmla="*/ 1097040 w 1937543"/>
                <a:gd name="connsiteY6" fmla="*/ 267824 h 1984037"/>
                <a:gd name="connsiteX7" fmla="*/ 797237 w 1937543"/>
                <a:gd name="connsiteY7" fmla="*/ 462696 h 1984037"/>
                <a:gd name="connsiteX8" fmla="*/ 887178 w 1937543"/>
                <a:gd name="connsiteY8" fmla="*/ 687548 h 1984037"/>
                <a:gd name="connsiteX9" fmla="*/ 1157001 w 1937543"/>
                <a:gd name="connsiteY9" fmla="*/ 792480 h 1984037"/>
                <a:gd name="connsiteX10" fmla="*/ 962129 w 1937543"/>
                <a:gd name="connsiteY10" fmla="*/ 927391 h 1984037"/>
                <a:gd name="connsiteX11" fmla="*/ 647335 w 1937543"/>
                <a:gd name="connsiteY11" fmla="*/ 1287155 h 1984037"/>
                <a:gd name="connsiteX12" fmla="*/ 467453 w 1937543"/>
                <a:gd name="connsiteY12" fmla="*/ 1736860 h 1984037"/>
                <a:gd name="connsiteX13" fmla="*/ 197630 w 1937543"/>
                <a:gd name="connsiteY13" fmla="*/ 1586958 h 1984037"/>
                <a:gd name="connsiteX14" fmla="*/ 452463 w 1937543"/>
                <a:gd name="connsiteY14" fmla="*/ 1122263 h 1984037"/>
                <a:gd name="connsiteX15" fmla="*/ 677315 w 1937543"/>
                <a:gd name="connsiteY15" fmla="*/ 642578 h 1984037"/>
                <a:gd name="connsiteX16" fmla="*/ 512424 w 1937543"/>
                <a:gd name="connsiteY16" fmla="*/ 57961 h 1984037"/>
                <a:gd name="connsiteX17" fmla="*/ 62719 w 1937543"/>
                <a:gd name="connsiteY17" fmla="*/ 27981 h 1984037"/>
                <a:gd name="connsiteX18" fmla="*/ 197630 w 1937543"/>
                <a:gd name="connsiteY18" fmla="*/ 117922 h 1984037"/>
                <a:gd name="connsiteX19" fmla="*/ 407493 w 1937543"/>
                <a:gd name="connsiteY19" fmla="*/ 147902 h 1984037"/>
                <a:gd name="connsiteX20" fmla="*/ 557394 w 1937543"/>
                <a:gd name="connsiteY20" fmla="*/ 507666 h 1984037"/>
                <a:gd name="connsiteX21" fmla="*/ 317552 w 1937543"/>
                <a:gd name="connsiteY21" fmla="*/ 1107273 h 1984037"/>
                <a:gd name="connsiteX22" fmla="*/ 2758 w 1937543"/>
                <a:gd name="connsiteY22" fmla="*/ 1586958 h 1984037"/>
                <a:gd name="connsiteX23" fmla="*/ 182640 w 1937543"/>
                <a:gd name="connsiteY23" fmla="*/ 1856781 h 1984037"/>
                <a:gd name="connsiteX24" fmla="*/ 497434 w 1937543"/>
                <a:gd name="connsiteY24" fmla="*/ 1961712 h 1984037"/>
                <a:gd name="connsiteX25" fmla="*/ 647335 w 1937543"/>
                <a:gd name="connsiteY25" fmla="*/ 1886761 h 1984037"/>
                <a:gd name="connsiteX26" fmla="*/ 722286 w 1937543"/>
                <a:gd name="connsiteY26" fmla="*/ 1976702 h 1984037"/>
                <a:gd name="connsiteX27" fmla="*/ 1501775 w 1937543"/>
                <a:gd name="connsiteY27" fmla="*/ 1961712 h 1984037"/>
                <a:gd name="connsiteX28" fmla="*/ 1591715 w 1937543"/>
                <a:gd name="connsiteY28" fmla="*/ 1826801 h 1984037"/>
                <a:gd name="connsiteX29" fmla="*/ 1381853 w 1937543"/>
                <a:gd name="connsiteY29" fmla="*/ 1811811 h 1984037"/>
                <a:gd name="connsiteX30" fmla="*/ 1456804 w 1937543"/>
                <a:gd name="connsiteY30" fmla="*/ 1661909 h 1984037"/>
                <a:gd name="connsiteX31" fmla="*/ 1321893 w 1937543"/>
                <a:gd name="connsiteY31" fmla="*/ 1392086 h 1984037"/>
                <a:gd name="connsiteX32" fmla="*/ 1546745 w 1937543"/>
                <a:gd name="connsiteY32" fmla="*/ 1017332 h 1984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937543" h="1984037">
                  <a:moveTo>
                    <a:pt x="1546745" y="1017332"/>
                  </a:moveTo>
                  <a:cubicBezTo>
                    <a:pt x="1634187" y="914899"/>
                    <a:pt x="1784089" y="847443"/>
                    <a:pt x="1846548" y="777489"/>
                  </a:cubicBezTo>
                  <a:cubicBezTo>
                    <a:pt x="1909007" y="707535"/>
                    <a:pt x="1966470" y="637581"/>
                    <a:pt x="1921499" y="597607"/>
                  </a:cubicBezTo>
                  <a:cubicBezTo>
                    <a:pt x="1876528" y="557633"/>
                    <a:pt x="1674161" y="535148"/>
                    <a:pt x="1576725" y="537647"/>
                  </a:cubicBezTo>
                  <a:cubicBezTo>
                    <a:pt x="1479289" y="540145"/>
                    <a:pt x="1374358" y="622591"/>
                    <a:pt x="1336883" y="612598"/>
                  </a:cubicBezTo>
                  <a:cubicBezTo>
                    <a:pt x="1299408" y="602604"/>
                    <a:pt x="1391847" y="535148"/>
                    <a:pt x="1351873" y="477686"/>
                  </a:cubicBezTo>
                  <a:cubicBezTo>
                    <a:pt x="1311899" y="420224"/>
                    <a:pt x="1189479" y="270322"/>
                    <a:pt x="1097040" y="267824"/>
                  </a:cubicBezTo>
                  <a:cubicBezTo>
                    <a:pt x="1004601" y="265326"/>
                    <a:pt x="832214" y="392742"/>
                    <a:pt x="797237" y="462696"/>
                  </a:cubicBezTo>
                  <a:cubicBezTo>
                    <a:pt x="762260" y="532650"/>
                    <a:pt x="827217" y="632584"/>
                    <a:pt x="887178" y="687548"/>
                  </a:cubicBezTo>
                  <a:cubicBezTo>
                    <a:pt x="947139" y="742512"/>
                    <a:pt x="1144509" y="752506"/>
                    <a:pt x="1157001" y="792480"/>
                  </a:cubicBezTo>
                  <a:cubicBezTo>
                    <a:pt x="1169493" y="832454"/>
                    <a:pt x="1047073" y="844945"/>
                    <a:pt x="962129" y="927391"/>
                  </a:cubicBezTo>
                  <a:cubicBezTo>
                    <a:pt x="877185" y="1009837"/>
                    <a:pt x="729781" y="1152244"/>
                    <a:pt x="647335" y="1287155"/>
                  </a:cubicBezTo>
                  <a:cubicBezTo>
                    <a:pt x="564889" y="1422066"/>
                    <a:pt x="542404" y="1686893"/>
                    <a:pt x="467453" y="1736860"/>
                  </a:cubicBezTo>
                  <a:cubicBezTo>
                    <a:pt x="392502" y="1786827"/>
                    <a:pt x="200128" y="1689391"/>
                    <a:pt x="197630" y="1586958"/>
                  </a:cubicBezTo>
                  <a:cubicBezTo>
                    <a:pt x="195132" y="1484525"/>
                    <a:pt x="372515" y="1279660"/>
                    <a:pt x="452463" y="1122263"/>
                  </a:cubicBezTo>
                  <a:cubicBezTo>
                    <a:pt x="532411" y="964866"/>
                    <a:pt x="667322" y="819962"/>
                    <a:pt x="677315" y="642578"/>
                  </a:cubicBezTo>
                  <a:cubicBezTo>
                    <a:pt x="687308" y="465194"/>
                    <a:pt x="614857" y="160394"/>
                    <a:pt x="512424" y="57961"/>
                  </a:cubicBezTo>
                  <a:cubicBezTo>
                    <a:pt x="409991" y="-44472"/>
                    <a:pt x="115185" y="17987"/>
                    <a:pt x="62719" y="27981"/>
                  </a:cubicBezTo>
                  <a:cubicBezTo>
                    <a:pt x="10253" y="37975"/>
                    <a:pt x="140168" y="97935"/>
                    <a:pt x="197630" y="117922"/>
                  </a:cubicBezTo>
                  <a:cubicBezTo>
                    <a:pt x="255092" y="137909"/>
                    <a:pt x="347532" y="82945"/>
                    <a:pt x="407493" y="147902"/>
                  </a:cubicBezTo>
                  <a:cubicBezTo>
                    <a:pt x="467454" y="212859"/>
                    <a:pt x="572384" y="347771"/>
                    <a:pt x="557394" y="507666"/>
                  </a:cubicBezTo>
                  <a:cubicBezTo>
                    <a:pt x="542404" y="667561"/>
                    <a:pt x="409991" y="927391"/>
                    <a:pt x="317552" y="1107273"/>
                  </a:cubicBezTo>
                  <a:cubicBezTo>
                    <a:pt x="225113" y="1287155"/>
                    <a:pt x="25243" y="1462040"/>
                    <a:pt x="2758" y="1586958"/>
                  </a:cubicBezTo>
                  <a:cubicBezTo>
                    <a:pt x="-19727" y="1711876"/>
                    <a:pt x="100194" y="1794322"/>
                    <a:pt x="182640" y="1856781"/>
                  </a:cubicBezTo>
                  <a:cubicBezTo>
                    <a:pt x="265086" y="1919240"/>
                    <a:pt x="419985" y="1956715"/>
                    <a:pt x="497434" y="1961712"/>
                  </a:cubicBezTo>
                  <a:cubicBezTo>
                    <a:pt x="574883" y="1966709"/>
                    <a:pt x="609860" y="1884263"/>
                    <a:pt x="647335" y="1886761"/>
                  </a:cubicBezTo>
                  <a:cubicBezTo>
                    <a:pt x="684810" y="1889259"/>
                    <a:pt x="579879" y="1964210"/>
                    <a:pt x="722286" y="1976702"/>
                  </a:cubicBezTo>
                  <a:cubicBezTo>
                    <a:pt x="864693" y="1989194"/>
                    <a:pt x="1356870" y="1986695"/>
                    <a:pt x="1501775" y="1961712"/>
                  </a:cubicBezTo>
                  <a:cubicBezTo>
                    <a:pt x="1646680" y="1936729"/>
                    <a:pt x="1611702" y="1851784"/>
                    <a:pt x="1591715" y="1826801"/>
                  </a:cubicBezTo>
                  <a:cubicBezTo>
                    <a:pt x="1571728" y="1801818"/>
                    <a:pt x="1404338" y="1839293"/>
                    <a:pt x="1381853" y="1811811"/>
                  </a:cubicBezTo>
                  <a:cubicBezTo>
                    <a:pt x="1359368" y="1784329"/>
                    <a:pt x="1466797" y="1731863"/>
                    <a:pt x="1456804" y="1661909"/>
                  </a:cubicBezTo>
                  <a:cubicBezTo>
                    <a:pt x="1446811" y="1591955"/>
                    <a:pt x="1304405" y="1507011"/>
                    <a:pt x="1321893" y="1392086"/>
                  </a:cubicBezTo>
                  <a:cubicBezTo>
                    <a:pt x="1339381" y="1277161"/>
                    <a:pt x="1459303" y="1119765"/>
                    <a:pt x="1546745" y="1017332"/>
                  </a:cubicBezTo>
                  <a:close/>
                </a:path>
              </a:pathLst>
            </a:cu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Freeform 32"/>
            <p:cNvSpPr/>
            <p:nvPr/>
          </p:nvSpPr>
          <p:spPr>
            <a:xfrm rot="1337858">
              <a:off x="1874299" y="5339816"/>
              <a:ext cx="184825" cy="91361"/>
            </a:xfrm>
            <a:custGeom>
              <a:avLst/>
              <a:gdLst>
                <a:gd name="connsiteX0" fmla="*/ 269822 w 269822"/>
                <a:gd name="connsiteY0" fmla="*/ 89941 h 124775"/>
                <a:gd name="connsiteX1" fmla="*/ 74950 w 269822"/>
                <a:gd name="connsiteY1" fmla="*/ 119922 h 124775"/>
                <a:gd name="connsiteX2" fmla="*/ 0 w 269822"/>
                <a:gd name="connsiteY2" fmla="*/ 0 h 12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9822" h="124775">
                  <a:moveTo>
                    <a:pt x="269822" y="89941"/>
                  </a:moveTo>
                  <a:cubicBezTo>
                    <a:pt x="194871" y="112426"/>
                    <a:pt x="119920" y="134912"/>
                    <a:pt x="74950" y="119922"/>
                  </a:cubicBezTo>
                  <a:cubicBezTo>
                    <a:pt x="29980" y="104932"/>
                    <a:pt x="0" y="0"/>
                    <a:pt x="0" y="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5376" y="337041"/>
            <a:ext cx="8638180" cy="732041"/>
          </a:xfrm>
        </p:spPr>
        <p:txBody>
          <a:bodyPr>
            <a:normAutofit/>
          </a:bodyPr>
          <a:lstStyle/>
          <a:p>
            <a:r>
              <a:rPr lang="en-US" sz="3600" dirty="0"/>
              <a:t>So the whole scheme will be</a:t>
            </a:r>
          </a:p>
        </p:txBody>
      </p:sp>
      <p:sp>
        <p:nvSpPr>
          <p:cNvPr id="4" name="Oval 3"/>
          <p:cNvSpPr/>
          <p:nvPr/>
        </p:nvSpPr>
        <p:spPr>
          <a:xfrm>
            <a:off x="126609" y="1364566"/>
            <a:ext cx="4141309" cy="5284699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5842940" y="3736520"/>
            <a:ext cx="1828800" cy="2969892"/>
            <a:chOff x="5336275" y="3575713"/>
            <a:chExt cx="1917117" cy="2975208"/>
          </a:xfrm>
        </p:grpSpPr>
        <p:sp>
          <p:nvSpPr>
            <p:cNvPr id="6" name="Rectangle 5"/>
            <p:cNvSpPr/>
            <p:nvPr/>
          </p:nvSpPr>
          <p:spPr>
            <a:xfrm>
              <a:off x="5336275" y="3684896"/>
              <a:ext cx="545910" cy="573205"/>
            </a:xfrm>
            <a:prstGeom prst="rect">
              <a:avLst/>
            </a:prstGeom>
            <a:noFill/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5336275" y="4258101"/>
              <a:ext cx="545910" cy="573205"/>
            </a:xfrm>
            <a:prstGeom prst="rect">
              <a:avLst/>
            </a:prstGeom>
            <a:noFill/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5337128" y="4831306"/>
              <a:ext cx="545910" cy="573205"/>
            </a:xfrm>
            <a:prstGeom prst="rect">
              <a:avLst/>
            </a:prstGeom>
            <a:noFill/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5338408" y="5404511"/>
              <a:ext cx="545910" cy="573205"/>
            </a:xfrm>
            <a:prstGeom prst="rect">
              <a:avLst/>
            </a:prstGeom>
            <a:noFill/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5337128" y="5977716"/>
              <a:ext cx="545910" cy="573205"/>
            </a:xfrm>
            <a:prstGeom prst="rect">
              <a:avLst/>
            </a:prstGeom>
            <a:noFill/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ight Brace 10"/>
            <p:cNvSpPr/>
            <p:nvPr/>
          </p:nvSpPr>
          <p:spPr>
            <a:xfrm>
              <a:off x="6045958" y="3575713"/>
              <a:ext cx="573206" cy="2975208"/>
            </a:xfrm>
            <a:prstGeom prst="rightBrace">
              <a:avLst>
                <a:gd name="adj1" fmla="val 8333"/>
                <a:gd name="adj2" fmla="val 49004"/>
              </a:avLst>
            </a:prstGeom>
            <a:ln w="25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 rot="5400000">
              <a:off x="5881470" y="5004750"/>
              <a:ext cx="2118569" cy="6252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</a:rPr>
                <a:t>n buckets</a:t>
              </a:r>
            </a:p>
          </p:txBody>
        </p:sp>
      </p:grpSp>
      <p:cxnSp>
        <p:nvCxnSpPr>
          <p:cNvPr id="13" name="Straight Arrow Connector 12"/>
          <p:cNvCxnSpPr/>
          <p:nvPr/>
        </p:nvCxnSpPr>
        <p:spPr>
          <a:xfrm flipV="1">
            <a:off x="4469212" y="4629531"/>
            <a:ext cx="842138" cy="1"/>
          </a:xfrm>
          <a:prstGeom prst="straightConnector1">
            <a:avLst/>
          </a:prstGeom>
          <a:ln w="38100">
            <a:solidFill>
              <a:srgbClr val="7030A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702122" y="4652107"/>
            <a:ext cx="9288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rgbClr val="7030A0"/>
                </a:solidFill>
              </a:rPr>
              <a:t>h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04581" y="1055893"/>
            <a:ext cx="887203" cy="553813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 rot="20891291">
            <a:off x="1382685" y="4750623"/>
            <a:ext cx="800409" cy="80535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err="1">
                <a:solidFill>
                  <a:schemeClr val="tx1"/>
                </a:solidFill>
              </a:rPr>
              <a:t>u</a:t>
            </a:r>
            <a:r>
              <a:rPr lang="en-US" sz="3200" baseline="-25000" dirty="0" err="1">
                <a:solidFill>
                  <a:schemeClr val="tx1"/>
                </a:solidFill>
              </a:rPr>
              <a:t>i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 rot="1067239">
            <a:off x="787924" y="3878053"/>
            <a:ext cx="753200" cy="73986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err="1">
                <a:solidFill>
                  <a:schemeClr val="tx1"/>
                </a:solidFill>
              </a:rPr>
              <a:t>u</a:t>
            </a:r>
            <a:r>
              <a:rPr lang="en-US" sz="3200" baseline="-25000" dirty="0" err="1">
                <a:solidFill>
                  <a:schemeClr val="tx1"/>
                </a:solidFill>
              </a:rPr>
              <a:t>k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 rot="19504244">
            <a:off x="2965185" y="4770005"/>
            <a:ext cx="688934" cy="82510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err="1">
                <a:solidFill>
                  <a:schemeClr val="tx1"/>
                </a:solidFill>
              </a:rPr>
              <a:t>u</a:t>
            </a:r>
            <a:r>
              <a:rPr lang="en-US" sz="3200" baseline="-25000" dirty="0" err="1">
                <a:solidFill>
                  <a:schemeClr val="tx1"/>
                </a:solidFill>
              </a:rPr>
              <a:t>j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682251" y="5516840"/>
            <a:ext cx="531865" cy="58636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err="1">
                <a:solidFill>
                  <a:schemeClr val="tx1"/>
                </a:solidFill>
              </a:rPr>
              <a:t>u</a:t>
            </a:r>
            <a:r>
              <a:rPr lang="en-US" sz="3200" baseline="-25000" dirty="0" err="1">
                <a:solidFill>
                  <a:schemeClr val="tx1"/>
                </a:solidFill>
              </a:rPr>
              <a:t>i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1" name="Straight Arrow Connector 20"/>
          <p:cNvCxnSpPr/>
          <p:nvPr/>
        </p:nvCxnSpPr>
        <p:spPr>
          <a:xfrm flipV="1">
            <a:off x="6237641" y="5825769"/>
            <a:ext cx="440544" cy="14813"/>
          </a:xfrm>
          <a:prstGeom prst="straightConnector1">
            <a:avLst/>
          </a:prstGeom>
          <a:ln w="3810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reeform 23"/>
          <p:cNvSpPr/>
          <p:nvPr/>
        </p:nvSpPr>
        <p:spPr>
          <a:xfrm>
            <a:off x="2142699" y="4025309"/>
            <a:ext cx="3835020" cy="1834862"/>
          </a:xfrm>
          <a:custGeom>
            <a:avLst/>
            <a:gdLst>
              <a:gd name="connsiteX0" fmla="*/ 0 w 3835020"/>
              <a:gd name="connsiteY0" fmla="*/ 874237 h 1834862"/>
              <a:gd name="connsiteX1" fmla="*/ 191068 w 3835020"/>
              <a:gd name="connsiteY1" fmla="*/ 369270 h 1834862"/>
              <a:gd name="connsiteX2" fmla="*/ 1119116 w 3835020"/>
              <a:gd name="connsiteY2" fmla="*/ 28076 h 1834862"/>
              <a:gd name="connsiteX3" fmla="*/ 1856095 w 3835020"/>
              <a:gd name="connsiteY3" fmla="*/ 1119897 h 1834862"/>
              <a:gd name="connsiteX4" fmla="*/ 2688608 w 3835020"/>
              <a:gd name="connsiteY4" fmla="*/ 1747694 h 1834862"/>
              <a:gd name="connsiteX5" fmla="*/ 3835020 w 3835020"/>
              <a:gd name="connsiteY5" fmla="*/ 1829581 h 1834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35020" h="1834862">
                <a:moveTo>
                  <a:pt x="0" y="874237"/>
                </a:moveTo>
                <a:cubicBezTo>
                  <a:pt x="2274" y="692267"/>
                  <a:pt x="4549" y="510297"/>
                  <a:pt x="191068" y="369270"/>
                </a:cubicBezTo>
                <a:cubicBezTo>
                  <a:pt x="377587" y="228243"/>
                  <a:pt x="841612" y="-97028"/>
                  <a:pt x="1119116" y="28076"/>
                </a:cubicBezTo>
                <a:cubicBezTo>
                  <a:pt x="1396620" y="153180"/>
                  <a:pt x="1594513" y="833294"/>
                  <a:pt x="1856095" y="1119897"/>
                </a:cubicBezTo>
                <a:cubicBezTo>
                  <a:pt x="2117677" y="1406500"/>
                  <a:pt x="2358787" y="1629413"/>
                  <a:pt x="2688608" y="1747694"/>
                </a:cubicBezTo>
                <a:cubicBezTo>
                  <a:pt x="3018429" y="1865975"/>
                  <a:pt x="3835020" y="1829581"/>
                  <a:pt x="3835020" y="1829581"/>
                </a:cubicBezTo>
              </a:path>
            </a:pathLst>
          </a:custGeom>
          <a:noFill/>
          <a:ln w="38100">
            <a:solidFill>
              <a:srgbClr val="7030A0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2860497" y="6323449"/>
            <a:ext cx="18639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/>
              <a:t>Universe </a:t>
            </a:r>
            <a:r>
              <a:rPr lang="en-US" dirty="0"/>
              <a:t>U</a:t>
            </a:r>
          </a:p>
        </p:txBody>
      </p:sp>
      <p:sp>
        <p:nvSpPr>
          <p:cNvPr id="34" name="Rectangle 33"/>
          <p:cNvSpPr/>
          <p:nvPr/>
        </p:nvSpPr>
        <p:spPr>
          <a:xfrm rot="20442145">
            <a:off x="2207024" y="2709366"/>
            <a:ext cx="762625" cy="54680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>
                <a:solidFill>
                  <a:schemeClr val="tx1"/>
                </a:solidFill>
              </a:rPr>
              <a:t>u</a:t>
            </a:r>
            <a:r>
              <a:rPr lang="en-US" sz="3200" baseline="-25000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748171" y="1389577"/>
            <a:ext cx="23185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Choose h randomly from a </a:t>
            </a:r>
            <a:r>
              <a:rPr lang="en-US" b="1" dirty="0"/>
              <a:t>universal hash family </a:t>
            </a:r>
            <a:r>
              <a:rPr lang="en-US" dirty="0"/>
              <a:t>H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5907450" y="2418407"/>
            <a:ext cx="25806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4"/>
                </a:solidFill>
              </a:rPr>
              <a:t>We can store h using </a:t>
            </a:r>
            <a:r>
              <a:rPr lang="en-US" dirty="0" err="1">
                <a:solidFill>
                  <a:schemeClr val="accent4"/>
                </a:solidFill>
              </a:rPr>
              <a:t>log|H</a:t>
            </a:r>
            <a:r>
              <a:rPr lang="en-US" dirty="0">
                <a:solidFill>
                  <a:schemeClr val="accent4"/>
                </a:solidFill>
              </a:rPr>
              <a:t>| bits.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7680280" y="3999136"/>
            <a:ext cx="134425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accent4"/>
                </a:solidFill>
              </a:rPr>
              <a:t>Probably these buckets will be pretty balanced.</a:t>
            </a: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030" y="4514327"/>
            <a:ext cx="2874878" cy="2464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121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4" grpId="0"/>
      <p:bldP spid="16" grpId="0" animBg="1"/>
      <p:bldP spid="17" grpId="0" animBg="1"/>
      <p:bldP spid="18" grpId="0" animBg="1"/>
      <p:bldP spid="20" grpId="0" animBg="1"/>
      <p:bldP spid="24" grpId="0" animBg="1"/>
      <p:bldP spid="22" grpId="0"/>
      <p:bldP spid="34" grpId="0" animBg="1"/>
      <p:bldP spid="35" grpId="0"/>
      <p:bldP spid="36" grpId="0"/>
      <p:bldP spid="37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Universal hash family</a:t>
            </a:r>
            <a:endParaRPr lang="en-US" sz="3200" dirty="0">
              <a:solidFill>
                <a:srgbClr val="FF73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/>
              <p:cNvSpPr txBox="1">
                <a:spLocks/>
              </p:cNvSpPr>
              <p:nvPr/>
            </p:nvSpPr>
            <p:spPr>
              <a:xfrm>
                <a:off x="628650" y="2402401"/>
                <a:ext cx="7886700" cy="2604110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H is a </a:t>
                </a:r>
                <a:r>
                  <a:rPr lang="en-US" b="1" i="1" dirty="0"/>
                  <a:t>universal hash family </a:t>
                </a:r>
                <a:r>
                  <a:rPr lang="en-US" dirty="0"/>
                  <a:t>if, when h is chosen uniformly at random from H,</a:t>
                </a:r>
              </a:p>
              <a:p>
                <a:endParaRPr lang="en-US" sz="1200" dirty="0">
                  <a:solidFill>
                    <a:schemeClr val="accent4"/>
                  </a:solidFill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mtClean="0">
                          <a:solidFill>
                            <a:schemeClr val="accent4"/>
                          </a:solidFill>
                          <a:latin typeface="Cambria Math" charset="0"/>
                        </a:rPr>
                        <m:t>for</m:t>
                      </m:r>
                      <m:r>
                        <a:rPr lang="en-US" smtClean="0">
                          <a:solidFill>
                            <a:schemeClr val="accent4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mtClean="0">
                          <a:solidFill>
                            <a:schemeClr val="accent4"/>
                          </a:solidFill>
                          <a:latin typeface="Cambria Math" charset="0"/>
                        </a:rPr>
                        <m:t>all</m:t>
                      </m:r>
                      <m:r>
                        <a:rPr lang="en-US" smtClean="0">
                          <a:solidFill>
                            <a:schemeClr val="accent4"/>
                          </a:solidFill>
                          <a:latin typeface="Cambria Math" charset="0"/>
                        </a:rPr>
                        <m:t> 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𝑢</m:t>
                          </m:r>
                        </m:e>
                        <m:sub>
                          <m:r>
                            <a:rPr lang="en-US" i="1" smtClean="0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i="1" smtClean="0">
                          <a:solidFill>
                            <a:schemeClr val="accent4"/>
                          </a:solidFill>
                          <a:latin typeface="Cambria Math" charset="0"/>
                        </a:rPr>
                        <m:t>, 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𝑢</m:t>
                          </m:r>
                        </m:e>
                        <m:sub>
                          <m:r>
                            <a:rPr lang="en-US" i="1" smtClean="0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𝑗</m:t>
                          </m:r>
                        </m:sub>
                      </m:sSub>
                      <m:r>
                        <a:rPr lang="en-US" i="1" smtClean="0">
                          <a:solidFill>
                            <a:schemeClr val="accent4"/>
                          </a:solidFill>
                          <a:latin typeface="Cambria Math" charset="0"/>
                        </a:rPr>
                        <m:t>∈</m:t>
                      </m:r>
                      <m:r>
                        <a:rPr lang="en-US" i="1" smtClean="0">
                          <a:solidFill>
                            <a:schemeClr val="accent4"/>
                          </a:solidFill>
                          <a:latin typeface="Cambria Math" charset="0"/>
                        </a:rPr>
                        <m:t>𝑈</m:t>
                      </m:r>
                      <m:r>
                        <a:rPr lang="en-US" smtClean="0">
                          <a:solidFill>
                            <a:schemeClr val="accent4"/>
                          </a:solidFill>
                          <a:latin typeface="Cambria Math" charset="0"/>
                        </a:rPr>
                        <m:t>     </m:t>
                      </m:r>
                      <m:r>
                        <m:rPr>
                          <m:sty m:val="p"/>
                        </m:rPr>
                        <a:rPr lang="en-US" smtClean="0">
                          <a:solidFill>
                            <a:schemeClr val="accent4"/>
                          </a:solidFill>
                          <a:latin typeface="Cambria Math" charset="0"/>
                        </a:rPr>
                        <m:t>with</m:t>
                      </m:r>
                      <m:r>
                        <a:rPr lang="en-US" smtClean="0">
                          <a:solidFill>
                            <a:schemeClr val="accent4"/>
                          </a:solidFill>
                          <a:latin typeface="Cambria Math" charset="0"/>
                        </a:rPr>
                        <m:t> 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𝑢</m:t>
                          </m:r>
                        </m:e>
                        <m:sub>
                          <m:r>
                            <a:rPr lang="en-US" i="1" smtClean="0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i="1" smtClean="0">
                          <a:solidFill>
                            <a:schemeClr val="accent4"/>
                          </a:solidFill>
                          <a:latin typeface="Cambria Math" charset="0"/>
                        </a:rPr>
                        <m:t>≠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𝑢</m:t>
                          </m:r>
                        </m:e>
                        <m:sub>
                          <m:r>
                            <a:rPr lang="en-US" i="1" smtClean="0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𝑗</m:t>
                          </m:r>
                        </m:sub>
                      </m:sSub>
                      <m:r>
                        <a:rPr lang="en-US" i="1" smtClean="0">
                          <a:solidFill>
                            <a:schemeClr val="accent4"/>
                          </a:solidFill>
                          <a:latin typeface="Cambria Math" charset="0"/>
                        </a:rPr>
                        <m:t>,  </m:t>
                      </m:r>
                    </m:oMath>
                  </m:oMathPara>
                </a14:m>
                <a:endParaRPr lang="en-US" i="1" dirty="0">
                  <a:solidFill>
                    <a:schemeClr val="accent4"/>
                  </a:solidFill>
                  <a:latin typeface="Cambria Math" charset="0"/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𝑃</m:t>
                          </m:r>
                        </m:e>
                        <m:sub>
                          <m:r>
                            <a:rPr lang="en-US" i="1" smtClean="0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h</m:t>
                          </m:r>
                          <m:r>
                            <a:rPr lang="en-US" i="1" smtClean="0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∈</m:t>
                          </m:r>
                          <m:r>
                            <a:rPr lang="en-US" i="1" smtClean="0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𝐻</m:t>
                          </m:r>
                        </m:sub>
                      </m:sSub>
                      <m:d>
                        <m:dPr>
                          <m:begChr m:val="{"/>
                          <m:endChr m:val="}"/>
                          <m:ctrlPr>
                            <a:rPr lang="en-US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 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h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accent4"/>
                                      </a:solidFill>
                                      <a:latin typeface="Cambria Math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accent4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=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h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accent4"/>
                                      </a:solidFill>
                                      <a:latin typeface="Cambria Math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accent4"/>
                                      </a:solidFill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i="1" smtClean="0">
                          <a:solidFill>
                            <a:schemeClr val="accent4"/>
                          </a:solidFill>
                          <a:latin typeface="Cambria Math" charset="0"/>
                        </a:rPr>
                        <m:t>≤</m:t>
                      </m:r>
                      <m:f>
                        <m:fPr>
                          <m:ctrlPr>
                            <a:rPr lang="en-US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i="1" smtClean="0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rgbClr val="CF6E6C"/>
                  </a:solidFill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2402401"/>
                <a:ext cx="7886700" cy="2604110"/>
              </a:xfrm>
              <a:prstGeom prst="rect">
                <a:avLst/>
              </a:prstGeom>
              <a:blipFill>
                <a:blip r:embed="rId2"/>
                <a:stretch>
                  <a:fillRect l="-1447" t="-38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3168923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H = the set of all </a:t>
                </a:r>
                <a:r>
                  <a:rPr lang="en-US" dirty="0">
                    <a:solidFill>
                      <a:schemeClr val="tx1"/>
                    </a:solidFill>
                  </a:rPr>
                  <a:t>functions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1,…,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>
                    <a:solidFill>
                      <a:schemeClr val="accent4"/>
                    </a:solidFill>
                  </a:rPr>
                  <a:t>We saw this earlier – it corresponds to picking a uniformly random hash function.</a:t>
                </a:r>
              </a:p>
              <a:p>
                <a:pPr lvl="1"/>
                <a:r>
                  <a:rPr lang="en-US" dirty="0">
                    <a:solidFill>
                      <a:schemeClr val="accent4"/>
                    </a:solidFill>
                  </a:rPr>
                  <a:t>Unfortunately, this H is really really large.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47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/>
              <p:cNvSpPr txBox="1">
                <a:spLocks/>
              </p:cNvSpPr>
              <p:nvPr/>
            </p:nvSpPr>
            <p:spPr>
              <a:xfrm>
                <a:off x="4572000" y="158898"/>
                <a:ext cx="4787412" cy="15317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800" dirty="0"/>
                  <a:t>Pick a small hash family H, so that when I choose h randomly from H,</a:t>
                </a:r>
              </a:p>
              <a:p>
                <a:pPr marL="0" indent="0">
                  <a:buNone/>
                </a:pPr>
                <a:endParaRPr lang="en-US" sz="100" dirty="0"/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800" smtClean="0">
                          <a:solidFill>
                            <a:schemeClr val="accent4"/>
                          </a:solidFill>
                          <a:latin typeface="Cambria Math" charset="0"/>
                        </a:rPr>
                        <m:t>for</m:t>
                      </m:r>
                      <m:r>
                        <a:rPr lang="en-US" sz="1800" smtClean="0">
                          <a:solidFill>
                            <a:schemeClr val="accent4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800" smtClean="0">
                          <a:solidFill>
                            <a:schemeClr val="accent4"/>
                          </a:solidFill>
                          <a:latin typeface="Cambria Math" charset="0"/>
                        </a:rPr>
                        <m:t>all</m:t>
                      </m:r>
                      <m:r>
                        <a:rPr lang="en-US" sz="1800" smtClean="0">
                          <a:solidFill>
                            <a:schemeClr val="accent4"/>
                          </a:solidFill>
                          <a:latin typeface="Cambria Math" charset="0"/>
                        </a:rPr>
                        <m:t> </m:t>
                      </m:r>
                      <m:sSub>
                        <m:sSubPr>
                          <m:ctrlPr>
                            <a:rPr lang="en-US" sz="180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 smtClean="0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𝑢</m:t>
                          </m:r>
                        </m:e>
                        <m:sub>
                          <m:r>
                            <a:rPr lang="en-US" sz="1800" i="1" smtClean="0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sz="1800" i="1" smtClean="0">
                          <a:solidFill>
                            <a:schemeClr val="accent4"/>
                          </a:solidFill>
                          <a:latin typeface="Cambria Math" charset="0"/>
                        </a:rPr>
                        <m:t>, </m:t>
                      </m:r>
                      <m:sSub>
                        <m:sSubPr>
                          <m:ctrlPr>
                            <a:rPr lang="en-US" sz="180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 smtClean="0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𝑢</m:t>
                          </m:r>
                        </m:e>
                        <m:sub>
                          <m:r>
                            <a:rPr lang="en-US" sz="1800" i="1" smtClean="0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𝑗</m:t>
                          </m:r>
                        </m:sub>
                      </m:sSub>
                      <m:r>
                        <a:rPr lang="en-US" sz="1800" i="1" smtClean="0">
                          <a:solidFill>
                            <a:schemeClr val="accent4"/>
                          </a:solidFill>
                          <a:latin typeface="Cambria Math" charset="0"/>
                        </a:rPr>
                        <m:t>∈</m:t>
                      </m:r>
                      <m:r>
                        <a:rPr lang="en-US" sz="1800" i="1" smtClean="0">
                          <a:solidFill>
                            <a:schemeClr val="accent4"/>
                          </a:solidFill>
                          <a:latin typeface="Cambria Math" charset="0"/>
                        </a:rPr>
                        <m:t>𝑈</m:t>
                      </m:r>
                      <m:r>
                        <a:rPr lang="en-US" sz="1800" smtClean="0">
                          <a:solidFill>
                            <a:schemeClr val="accent4"/>
                          </a:solidFill>
                          <a:latin typeface="Cambria Math" charset="0"/>
                        </a:rPr>
                        <m:t>     </m:t>
                      </m:r>
                      <m:r>
                        <m:rPr>
                          <m:sty m:val="p"/>
                        </m:rPr>
                        <a:rPr lang="en-US" sz="1800" smtClean="0">
                          <a:solidFill>
                            <a:schemeClr val="accent4"/>
                          </a:solidFill>
                          <a:latin typeface="Cambria Math" charset="0"/>
                        </a:rPr>
                        <m:t>with</m:t>
                      </m:r>
                      <m:r>
                        <a:rPr lang="en-US" sz="1800" smtClean="0">
                          <a:solidFill>
                            <a:schemeClr val="accent4"/>
                          </a:solidFill>
                          <a:latin typeface="Cambria Math" charset="0"/>
                        </a:rPr>
                        <m:t> </m:t>
                      </m:r>
                      <m:sSub>
                        <m:sSubPr>
                          <m:ctrlPr>
                            <a:rPr lang="en-US" sz="180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 smtClean="0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𝑢</m:t>
                          </m:r>
                        </m:e>
                        <m:sub>
                          <m:r>
                            <a:rPr lang="en-US" sz="1800" i="1" smtClean="0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sz="1800" i="1" smtClean="0">
                          <a:solidFill>
                            <a:schemeClr val="accent4"/>
                          </a:solidFill>
                          <a:latin typeface="Cambria Math" charset="0"/>
                        </a:rPr>
                        <m:t>≠</m:t>
                      </m:r>
                      <m:sSub>
                        <m:sSubPr>
                          <m:ctrlPr>
                            <a:rPr lang="en-US" sz="180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 smtClean="0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𝑢</m:t>
                          </m:r>
                        </m:e>
                        <m:sub>
                          <m:r>
                            <a:rPr lang="en-US" sz="1800" i="1" smtClean="0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𝑗</m:t>
                          </m:r>
                        </m:sub>
                      </m:sSub>
                      <m:r>
                        <a:rPr lang="en-US" sz="1800" i="1" smtClean="0">
                          <a:solidFill>
                            <a:schemeClr val="accent4"/>
                          </a:solidFill>
                          <a:latin typeface="Cambria Math" charset="0"/>
                        </a:rPr>
                        <m:t>,  </m:t>
                      </m:r>
                    </m:oMath>
                  </m:oMathPara>
                </a14:m>
                <a:endParaRPr lang="en-US" sz="1800" i="1" dirty="0">
                  <a:solidFill>
                    <a:schemeClr val="accent4"/>
                  </a:solidFill>
                  <a:latin typeface="Cambria Math" charset="0"/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 smtClean="0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𝑃</m:t>
                          </m:r>
                        </m:e>
                        <m:sub>
                          <m:r>
                            <a:rPr lang="en-US" sz="1800" i="1" smtClean="0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h</m:t>
                          </m:r>
                          <m:r>
                            <a:rPr lang="en-US" sz="1800" i="1" smtClean="0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∈</m:t>
                          </m:r>
                          <m:r>
                            <a:rPr lang="en-US" sz="1800" i="1" smtClean="0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𝐻</m:t>
                          </m:r>
                        </m:sub>
                      </m:sSub>
                      <m:d>
                        <m:dPr>
                          <m:begChr m:val="{"/>
                          <m:endChr m:val="}"/>
                          <m:ctrlPr>
                            <a:rPr lang="en-US" sz="180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 </m:t>
                          </m:r>
                          <m:r>
                            <a:rPr lang="en-US" sz="1800" i="1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h</m:t>
                          </m:r>
                          <m:d>
                            <m:dPr>
                              <m:ctrlPr>
                                <a:rPr lang="en-US" sz="1800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chemeClr val="accent4"/>
                                      </a:solidFill>
                                      <a:latin typeface="Cambria Math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chemeClr val="accent4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1800" i="1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=</m:t>
                          </m:r>
                          <m:r>
                            <a:rPr lang="en-US" sz="1800" i="1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h</m:t>
                          </m:r>
                          <m:d>
                            <m:dPr>
                              <m:ctrlPr>
                                <a:rPr lang="en-US" sz="1800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chemeClr val="accent4"/>
                                      </a:solidFill>
                                      <a:latin typeface="Cambria Math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chemeClr val="accent4"/>
                                      </a:solidFill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sz="1800" i="1" smtClean="0">
                          <a:solidFill>
                            <a:schemeClr val="accent4"/>
                          </a:solidFill>
                          <a:latin typeface="Cambria Math" charset="0"/>
                        </a:rPr>
                        <m:t>≤</m:t>
                      </m:r>
                      <m:f>
                        <m:fPr>
                          <m:ctrlPr>
                            <a:rPr lang="en-US" sz="180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1" smtClean="0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1800" i="1" smtClean="0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en-US" sz="1800" dirty="0">
                  <a:solidFill>
                    <a:schemeClr val="accent4"/>
                  </a:solidFill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sz="1800" dirty="0"/>
              </a:p>
            </p:txBody>
          </p:sp>
        </mc:Choice>
        <mc:Fallback xmlns="">
          <p:sp>
            <p:nvSpPr>
              <p:cNvPr id="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158898"/>
                <a:ext cx="4787412" cy="1531791"/>
              </a:xfrm>
              <a:prstGeom prst="rect">
                <a:avLst/>
              </a:prstGeom>
              <a:blipFill>
                <a:blip r:embed="rId3"/>
                <a:stretch>
                  <a:fillRect l="-796" t="-33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2508213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</a:t>
            </a:r>
            <a:r>
              <a:rPr lang="en-US" baseline="-25000" dirty="0"/>
              <a:t>0</a:t>
            </a:r>
            <a:r>
              <a:rPr lang="en-US" dirty="0"/>
              <a:t> =  </a:t>
            </a:r>
            <a:r>
              <a:rPr lang="en-US" dirty="0" err="1"/>
              <a:t>Most_significant_digit</a:t>
            </a:r>
            <a:endParaRPr lang="en-US" dirty="0"/>
          </a:p>
          <a:p>
            <a:r>
              <a:rPr lang="en-US" dirty="0"/>
              <a:t>h</a:t>
            </a:r>
            <a:r>
              <a:rPr lang="en-US" baseline="-25000" dirty="0"/>
              <a:t>1</a:t>
            </a:r>
            <a:r>
              <a:rPr lang="en-US" dirty="0"/>
              <a:t> = </a:t>
            </a:r>
            <a:r>
              <a:rPr lang="en-US" dirty="0" err="1"/>
              <a:t>Least_significant_digit</a:t>
            </a:r>
            <a:endParaRPr lang="en-US" dirty="0"/>
          </a:p>
          <a:p>
            <a:r>
              <a:rPr lang="en-US" dirty="0"/>
              <a:t>H = {h</a:t>
            </a:r>
            <a:r>
              <a:rPr lang="en-US" baseline="-25000" dirty="0"/>
              <a:t>0</a:t>
            </a:r>
            <a:r>
              <a:rPr lang="en-US" dirty="0"/>
              <a:t>, h</a:t>
            </a:r>
            <a:r>
              <a:rPr lang="en-US" baseline="-25000" dirty="0"/>
              <a:t>1</a:t>
            </a:r>
            <a:r>
              <a:rPr lang="en-US" dirty="0"/>
              <a:t>}</a:t>
            </a: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/>
              <p:cNvSpPr txBox="1">
                <a:spLocks/>
              </p:cNvSpPr>
              <p:nvPr/>
            </p:nvSpPr>
            <p:spPr>
              <a:xfrm>
                <a:off x="4572000" y="158898"/>
                <a:ext cx="4787412" cy="15317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800" dirty="0"/>
                  <a:t>Pick a small hash family H, so that when I choose h randomly from H,</a:t>
                </a:r>
              </a:p>
              <a:p>
                <a:endParaRPr lang="en-US" sz="200" dirty="0"/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800" smtClean="0">
                          <a:solidFill>
                            <a:schemeClr val="accent4"/>
                          </a:solidFill>
                          <a:latin typeface="Cambria Math" charset="0"/>
                        </a:rPr>
                        <m:t>for</m:t>
                      </m:r>
                      <m:r>
                        <a:rPr lang="en-US" sz="1800" smtClean="0">
                          <a:solidFill>
                            <a:schemeClr val="accent4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800" smtClean="0">
                          <a:solidFill>
                            <a:schemeClr val="accent4"/>
                          </a:solidFill>
                          <a:latin typeface="Cambria Math" charset="0"/>
                        </a:rPr>
                        <m:t>all</m:t>
                      </m:r>
                      <m:r>
                        <a:rPr lang="en-US" sz="1800" smtClean="0">
                          <a:solidFill>
                            <a:schemeClr val="accent4"/>
                          </a:solidFill>
                          <a:latin typeface="Cambria Math" charset="0"/>
                        </a:rPr>
                        <m:t> </m:t>
                      </m:r>
                      <m:sSub>
                        <m:sSubPr>
                          <m:ctrlPr>
                            <a:rPr lang="en-US" sz="180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 smtClean="0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𝑢</m:t>
                          </m:r>
                        </m:e>
                        <m:sub>
                          <m:r>
                            <a:rPr lang="en-US" sz="1800" i="1" smtClean="0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sz="1800" i="1" smtClean="0">
                          <a:solidFill>
                            <a:schemeClr val="accent4"/>
                          </a:solidFill>
                          <a:latin typeface="Cambria Math" charset="0"/>
                        </a:rPr>
                        <m:t>, </m:t>
                      </m:r>
                      <m:sSub>
                        <m:sSubPr>
                          <m:ctrlPr>
                            <a:rPr lang="en-US" sz="180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 smtClean="0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𝑢</m:t>
                          </m:r>
                        </m:e>
                        <m:sub>
                          <m:r>
                            <a:rPr lang="en-US" sz="1800" i="1" smtClean="0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𝑗</m:t>
                          </m:r>
                        </m:sub>
                      </m:sSub>
                      <m:r>
                        <a:rPr lang="en-US" sz="1800" i="1" smtClean="0">
                          <a:solidFill>
                            <a:schemeClr val="accent4"/>
                          </a:solidFill>
                          <a:latin typeface="Cambria Math" charset="0"/>
                        </a:rPr>
                        <m:t>∈</m:t>
                      </m:r>
                      <m:r>
                        <a:rPr lang="en-US" sz="1800" i="1" smtClean="0">
                          <a:solidFill>
                            <a:schemeClr val="accent4"/>
                          </a:solidFill>
                          <a:latin typeface="Cambria Math" charset="0"/>
                        </a:rPr>
                        <m:t>𝑈</m:t>
                      </m:r>
                      <m:r>
                        <a:rPr lang="en-US" sz="1800" smtClean="0">
                          <a:solidFill>
                            <a:schemeClr val="accent4"/>
                          </a:solidFill>
                          <a:latin typeface="Cambria Math" charset="0"/>
                        </a:rPr>
                        <m:t>     </m:t>
                      </m:r>
                      <m:r>
                        <m:rPr>
                          <m:sty m:val="p"/>
                        </m:rPr>
                        <a:rPr lang="en-US" sz="1800" smtClean="0">
                          <a:solidFill>
                            <a:schemeClr val="accent4"/>
                          </a:solidFill>
                          <a:latin typeface="Cambria Math" charset="0"/>
                        </a:rPr>
                        <m:t>with</m:t>
                      </m:r>
                      <m:r>
                        <a:rPr lang="en-US" sz="1800" smtClean="0">
                          <a:solidFill>
                            <a:schemeClr val="accent4"/>
                          </a:solidFill>
                          <a:latin typeface="Cambria Math" charset="0"/>
                        </a:rPr>
                        <m:t> </m:t>
                      </m:r>
                      <m:sSub>
                        <m:sSubPr>
                          <m:ctrlPr>
                            <a:rPr lang="en-US" sz="180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 smtClean="0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𝑢</m:t>
                          </m:r>
                        </m:e>
                        <m:sub>
                          <m:r>
                            <a:rPr lang="en-US" sz="1800" i="1" smtClean="0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sz="1800" i="1" smtClean="0">
                          <a:solidFill>
                            <a:schemeClr val="accent4"/>
                          </a:solidFill>
                          <a:latin typeface="Cambria Math" charset="0"/>
                        </a:rPr>
                        <m:t>≠</m:t>
                      </m:r>
                      <m:sSub>
                        <m:sSubPr>
                          <m:ctrlPr>
                            <a:rPr lang="en-US" sz="180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 smtClean="0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𝑢</m:t>
                          </m:r>
                        </m:e>
                        <m:sub>
                          <m:r>
                            <a:rPr lang="en-US" sz="1800" i="1" smtClean="0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𝑗</m:t>
                          </m:r>
                        </m:sub>
                      </m:sSub>
                      <m:r>
                        <a:rPr lang="en-US" sz="1800" i="1" smtClean="0">
                          <a:solidFill>
                            <a:schemeClr val="accent4"/>
                          </a:solidFill>
                          <a:latin typeface="Cambria Math" charset="0"/>
                        </a:rPr>
                        <m:t>,  </m:t>
                      </m:r>
                    </m:oMath>
                  </m:oMathPara>
                </a14:m>
                <a:endParaRPr lang="en-US" sz="1800" i="1" dirty="0">
                  <a:solidFill>
                    <a:schemeClr val="accent4"/>
                  </a:solidFill>
                  <a:latin typeface="Cambria Math" charset="0"/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 smtClean="0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𝑃</m:t>
                          </m:r>
                        </m:e>
                        <m:sub>
                          <m:r>
                            <a:rPr lang="en-US" sz="1800" i="1" smtClean="0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h</m:t>
                          </m:r>
                          <m:r>
                            <a:rPr lang="en-US" sz="1800" i="1" smtClean="0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∈</m:t>
                          </m:r>
                          <m:r>
                            <a:rPr lang="en-US" sz="1800" i="1" smtClean="0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𝐻</m:t>
                          </m:r>
                        </m:sub>
                      </m:sSub>
                      <m:d>
                        <m:dPr>
                          <m:begChr m:val="{"/>
                          <m:endChr m:val="}"/>
                          <m:ctrlPr>
                            <a:rPr lang="en-US" sz="180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 </m:t>
                          </m:r>
                          <m:r>
                            <a:rPr lang="en-US" sz="1800" i="1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h</m:t>
                          </m:r>
                          <m:d>
                            <m:dPr>
                              <m:ctrlPr>
                                <a:rPr lang="en-US" sz="1800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chemeClr val="accent4"/>
                                      </a:solidFill>
                                      <a:latin typeface="Cambria Math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chemeClr val="accent4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1800" i="1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=</m:t>
                          </m:r>
                          <m:r>
                            <a:rPr lang="en-US" sz="1800" i="1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h</m:t>
                          </m:r>
                          <m:d>
                            <m:dPr>
                              <m:ctrlPr>
                                <a:rPr lang="en-US" sz="1800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chemeClr val="accent4"/>
                                      </a:solidFill>
                                      <a:latin typeface="Cambria Math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chemeClr val="accent4"/>
                                      </a:solidFill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sz="1800" i="1" smtClean="0">
                          <a:solidFill>
                            <a:schemeClr val="accent4"/>
                          </a:solidFill>
                          <a:latin typeface="Cambria Math" charset="0"/>
                        </a:rPr>
                        <m:t>≤</m:t>
                      </m:r>
                      <m:f>
                        <m:fPr>
                          <m:ctrlPr>
                            <a:rPr lang="en-US" sz="180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1" smtClean="0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1800" i="1" smtClean="0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en-US" sz="1800" dirty="0">
                  <a:solidFill>
                    <a:srgbClr val="CF6E6C"/>
                  </a:solidFill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sz="1800" dirty="0"/>
              </a:p>
            </p:txBody>
          </p:sp>
        </mc:Choice>
        <mc:Fallback xmlns="">
          <p:sp>
            <p:nvSpPr>
              <p:cNvPr id="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158898"/>
                <a:ext cx="4787412" cy="1531791"/>
              </a:xfrm>
              <a:prstGeom prst="rect">
                <a:avLst/>
              </a:prstGeom>
              <a:blipFill>
                <a:blip r:embed="rId2"/>
                <a:stretch>
                  <a:fillRect l="-796" t="-33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7FEB0EC7-3390-FD42-8C35-EB459E3EF7F1}"/>
              </a:ext>
            </a:extLst>
          </p:cNvPr>
          <p:cNvSpPr txBox="1"/>
          <p:nvPr/>
        </p:nvSpPr>
        <p:spPr>
          <a:xfrm>
            <a:off x="4997421" y="3216464"/>
            <a:ext cx="393657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Prove that this choice of H is NOT a universal hash family!</a:t>
            </a:r>
          </a:p>
          <a:p>
            <a:pPr algn="ctr"/>
            <a:r>
              <a:rPr lang="en-US" sz="2400" dirty="0"/>
              <a:t>1 minutes think</a:t>
            </a:r>
          </a:p>
          <a:p>
            <a:pPr algn="ctr"/>
            <a:r>
              <a:rPr lang="en-US" sz="2400" dirty="0"/>
              <a:t>1 minute share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BC71BB5-D462-334D-B270-64D5D257233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53525" y="4416792"/>
            <a:ext cx="5036949" cy="1924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423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</a:t>
            </a:r>
            <a:r>
              <a:rPr lang="en-US" baseline="-25000" dirty="0"/>
              <a:t>0</a:t>
            </a:r>
            <a:r>
              <a:rPr lang="en-US" dirty="0"/>
              <a:t> =  </a:t>
            </a:r>
            <a:r>
              <a:rPr lang="en-US" dirty="0" err="1"/>
              <a:t>Most_significant_digit</a:t>
            </a:r>
            <a:endParaRPr lang="en-US" dirty="0"/>
          </a:p>
          <a:p>
            <a:r>
              <a:rPr lang="en-US" dirty="0"/>
              <a:t>h</a:t>
            </a:r>
            <a:r>
              <a:rPr lang="en-US" baseline="-25000" dirty="0"/>
              <a:t>1</a:t>
            </a:r>
            <a:r>
              <a:rPr lang="en-US" dirty="0"/>
              <a:t> = </a:t>
            </a:r>
            <a:r>
              <a:rPr lang="en-US" dirty="0" err="1"/>
              <a:t>Least_significant_digit</a:t>
            </a:r>
            <a:endParaRPr lang="en-US" dirty="0"/>
          </a:p>
          <a:p>
            <a:r>
              <a:rPr lang="en-US" dirty="0"/>
              <a:t>H = {h</a:t>
            </a:r>
            <a:r>
              <a:rPr lang="en-US" baseline="-25000" dirty="0"/>
              <a:t>0</a:t>
            </a:r>
            <a:r>
              <a:rPr lang="en-US" dirty="0"/>
              <a:t>, h</a:t>
            </a:r>
            <a:r>
              <a:rPr lang="en-US" baseline="-25000" dirty="0"/>
              <a:t>1</a:t>
            </a:r>
            <a:r>
              <a:rPr lang="en-US" dirty="0"/>
              <a:t>}</a:t>
            </a: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/>
              <p:cNvSpPr txBox="1">
                <a:spLocks/>
              </p:cNvSpPr>
              <p:nvPr/>
            </p:nvSpPr>
            <p:spPr>
              <a:xfrm>
                <a:off x="4572000" y="158898"/>
                <a:ext cx="4787412" cy="15317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800" dirty="0"/>
                  <a:t>Pick a small hash family H, so that when I choose h randomly from H,</a:t>
                </a:r>
              </a:p>
              <a:p>
                <a:endParaRPr lang="en-US" sz="100" dirty="0"/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800" smtClean="0">
                          <a:solidFill>
                            <a:schemeClr val="accent4"/>
                          </a:solidFill>
                          <a:latin typeface="Cambria Math" charset="0"/>
                        </a:rPr>
                        <m:t>for</m:t>
                      </m:r>
                      <m:r>
                        <a:rPr lang="en-US" sz="1800" smtClean="0">
                          <a:solidFill>
                            <a:schemeClr val="accent4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800" smtClean="0">
                          <a:solidFill>
                            <a:schemeClr val="accent4"/>
                          </a:solidFill>
                          <a:latin typeface="Cambria Math" charset="0"/>
                        </a:rPr>
                        <m:t>all</m:t>
                      </m:r>
                      <m:r>
                        <a:rPr lang="en-US" sz="1800" smtClean="0">
                          <a:solidFill>
                            <a:schemeClr val="accent4"/>
                          </a:solidFill>
                          <a:latin typeface="Cambria Math" charset="0"/>
                        </a:rPr>
                        <m:t> </m:t>
                      </m:r>
                      <m:sSub>
                        <m:sSubPr>
                          <m:ctrlPr>
                            <a:rPr lang="en-US" sz="180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 smtClean="0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𝑢</m:t>
                          </m:r>
                        </m:e>
                        <m:sub>
                          <m:r>
                            <a:rPr lang="en-US" sz="1800" i="1" smtClean="0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sz="1800" i="1" smtClean="0">
                          <a:solidFill>
                            <a:schemeClr val="accent4"/>
                          </a:solidFill>
                          <a:latin typeface="Cambria Math" charset="0"/>
                        </a:rPr>
                        <m:t>, </m:t>
                      </m:r>
                      <m:sSub>
                        <m:sSubPr>
                          <m:ctrlPr>
                            <a:rPr lang="en-US" sz="180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 smtClean="0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𝑢</m:t>
                          </m:r>
                        </m:e>
                        <m:sub>
                          <m:r>
                            <a:rPr lang="en-US" sz="1800" i="1" smtClean="0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𝑗</m:t>
                          </m:r>
                        </m:sub>
                      </m:sSub>
                      <m:r>
                        <a:rPr lang="en-US" sz="1800" i="1" smtClean="0">
                          <a:solidFill>
                            <a:schemeClr val="accent4"/>
                          </a:solidFill>
                          <a:latin typeface="Cambria Math" charset="0"/>
                        </a:rPr>
                        <m:t>∈</m:t>
                      </m:r>
                      <m:r>
                        <a:rPr lang="en-US" sz="1800" i="1" smtClean="0">
                          <a:solidFill>
                            <a:schemeClr val="accent4"/>
                          </a:solidFill>
                          <a:latin typeface="Cambria Math" charset="0"/>
                        </a:rPr>
                        <m:t>𝑈</m:t>
                      </m:r>
                      <m:r>
                        <a:rPr lang="en-US" sz="1800" smtClean="0">
                          <a:solidFill>
                            <a:schemeClr val="accent4"/>
                          </a:solidFill>
                          <a:latin typeface="Cambria Math" charset="0"/>
                        </a:rPr>
                        <m:t>     </m:t>
                      </m:r>
                      <m:r>
                        <m:rPr>
                          <m:sty m:val="p"/>
                        </m:rPr>
                        <a:rPr lang="en-US" sz="1800" smtClean="0">
                          <a:solidFill>
                            <a:schemeClr val="accent4"/>
                          </a:solidFill>
                          <a:latin typeface="Cambria Math" charset="0"/>
                        </a:rPr>
                        <m:t>with</m:t>
                      </m:r>
                      <m:r>
                        <a:rPr lang="en-US" sz="1800" smtClean="0">
                          <a:solidFill>
                            <a:schemeClr val="accent4"/>
                          </a:solidFill>
                          <a:latin typeface="Cambria Math" charset="0"/>
                        </a:rPr>
                        <m:t> </m:t>
                      </m:r>
                      <m:sSub>
                        <m:sSubPr>
                          <m:ctrlPr>
                            <a:rPr lang="en-US" sz="180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 smtClean="0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𝑢</m:t>
                          </m:r>
                        </m:e>
                        <m:sub>
                          <m:r>
                            <a:rPr lang="en-US" sz="1800" i="1" smtClean="0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sz="1800" i="1" smtClean="0">
                          <a:solidFill>
                            <a:schemeClr val="accent4"/>
                          </a:solidFill>
                          <a:latin typeface="Cambria Math" charset="0"/>
                        </a:rPr>
                        <m:t>≠</m:t>
                      </m:r>
                      <m:sSub>
                        <m:sSubPr>
                          <m:ctrlPr>
                            <a:rPr lang="en-US" sz="180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 smtClean="0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𝑢</m:t>
                          </m:r>
                        </m:e>
                        <m:sub>
                          <m:r>
                            <a:rPr lang="en-US" sz="1800" i="1" smtClean="0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𝑗</m:t>
                          </m:r>
                        </m:sub>
                      </m:sSub>
                      <m:r>
                        <a:rPr lang="en-US" sz="1800" i="1" smtClean="0">
                          <a:solidFill>
                            <a:schemeClr val="accent4"/>
                          </a:solidFill>
                          <a:latin typeface="Cambria Math" charset="0"/>
                        </a:rPr>
                        <m:t>,  </m:t>
                      </m:r>
                    </m:oMath>
                  </m:oMathPara>
                </a14:m>
                <a:endParaRPr lang="en-US" sz="1800" i="1" dirty="0">
                  <a:solidFill>
                    <a:schemeClr val="accent4"/>
                  </a:solidFill>
                  <a:latin typeface="Cambria Math" charset="0"/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 smtClean="0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𝑃</m:t>
                          </m:r>
                        </m:e>
                        <m:sub>
                          <m:r>
                            <a:rPr lang="en-US" sz="1800" i="1" smtClean="0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h</m:t>
                          </m:r>
                          <m:r>
                            <a:rPr lang="en-US" sz="1800" i="1" smtClean="0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∈</m:t>
                          </m:r>
                          <m:r>
                            <a:rPr lang="en-US" sz="1800" i="1" smtClean="0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𝐻</m:t>
                          </m:r>
                        </m:sub>
                      </m:sSub>
                      <m:d>
                        <m:dPr>
                          <m:begChr m:val="{"/>
                          <m:endChr m:val="}"/>
                          <m:ctrlPr>
                            <a:rPr lang="en-US" sz="180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 </m:t>
                          </m:r>
                          <m:r>
                            <a:rPr lang="en-US" sz="1800" i="1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h</m:t>
                          </m:r>
                          <m:d>
                            <m:dPr>
                              <m:ctrlPr>
                                <a:rPr lang="en-US" sz="1800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chemeClr val="accent4"/>
                                      </a:solidFill>
                                      <a:latin typeface="Cambria Math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chemeClr val="accent4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1800" i="1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=</m:t>
                          </m:r>
                          <m:r>
                            <a:rPr lang="en-US" sz="1800" i="1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h</m:t>
                          </m:r>
                          <m:d>
                            <m:dPr>
                              <m:ctrlPr>
                                <a:rPr lang="en-US" sz="1800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chemeClr val="accent4"/>
                                      </a:solidFill>
                                      <a:latin typeface="Cambria Math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chemeClr val="accent4"/>
                                      </a:solidFill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sz="1800" i="1" smtClean="0">
                          <a:solidFill>
                            <a:schemeClr val="accent4"/>
                          </a:solidFill>
                          <a:latin typeface="Cambria Math" charset="0"/>
                        </a:rPr>
                        <m:t>≤</m:t>
                      </m:r>
                      <m:f>
                        <m:fPr>
                          <m:ctrlPr>
                            <a:rPr lang="en-US" sz="180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1" smtClean="0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1800" i="1" smtClean="0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en-US" sz="1800" dirty="0">
                  <a:solidFill>
                    <a:schemeClr val="accent4"/>
                  </a:solidFill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sz="1800" dirty="0"/>
              </a:p>
            </p:txBody>
          </p:sp>
        </mc:Choice>
        <mc:Fallback xmlns="">
          <p:sp>
            <p:nvSpPr>
              <p:cNvPr id="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158898"/>
                <a:ext cx="4787412" cy="1531791"/>
              </a:xfrm>
              <a:prstGeom prst="rect">
                <a:avLst/>
              </a:prstGeom>
              <a:blipFill>
                <a:blip r:embed="rId2"/>
                <a:stretch>
                  <a:fillRect l="-796" t="-33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5D2EFCE-409F-D04E-9E6F-150040D99B1F}"/>
                  </a:ext>
                </a:extLst>
              </p:cNvPr>
              <p:cNvSpPr txBox="1"/>
              <p:nvPr/>
            </p:nvSpPr>
            <p:spPr>
              <a:xfrm>
                <a:off x="1239864" y="4001294"/>
                <a:ext cx="6664271" cy="15099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/>
                  <a:t>NOT a universal hash family: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32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32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  <m:d>
                        <m:dPr>
                          <m:begChr m:val="{"/>
                          <m:endChr m:val="}"/>
                          <m:ctrlPr>
                            <a:rPr lang="en-US" sz="32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d>
                            <m:dPr>
                              <m:ctrlPr>
                                <a:rPr lang="en-US" sz="32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101</m:t>
                              </m:r>
                            </m:e>
                          </m:d>
                          <m:r>
                            <a:rPr lang="en-US" sz="32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32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32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(111)</m:t>
                          </m:r>
                        </m:e>
                      </m:d>
                      <m:r>
                        <a:rPr lang="en-US" sz="32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=1&gt;</m:t>
                      </m:r>
                      <m:f>
                        <m:fPr>
                          <m:ctrlPr>
                            <a:rPr lang="en-US" sz="32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32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</m:oMath>
                  </m:oMathPara>
                </a14:m>
                <a:endParaRPr lang="en-US" sz="32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5D2EFCE-409F-D04E-9E6F-150040D99B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9864" y="4001294"/>
                <a:ext cx="6664271" cy="1509965"/>
              </a:xfrm>
              <a:prstGeom prst="rect">
                <a:avLst/>
              </a:prstGeom>
              <a:blipFill>
                <a:blip r:embed="rId3"/>
                <a:stretch>
                  <a:fillRect l="-2286" t="-4167" b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9005335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95157"/>
          </a:xfrm>
        </p:spPr>
        <p:txBody>
          <a:bodyPr>
            <a:normAutofit/>
          </a:bodyPr>
          <a:lstStyle/>
          <a:p>
            <a:r>
              <a:rPr lang="en-US" sz="4000" dirty="0"/>
              <a:t>A small universal hash family??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305814"/>
                <a:ext cx="7886700" cy="5552186"/>
              </a:xfrm>
              <a:ln>
                <a:noFill/>
              </a:ln>
            </p:spPr>
            <p:txBody>
              <a:bodyPr>
                <a:normAutofit/>
              </a:bodyPr>
              <a:lstStyle/>
              <a:p>
                <a:r>
                  <a:rPr lang="en-US" dirty="0"/>
                  <a:t>Here’s one:</a:t>
                </a: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Pick a prime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𝑝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≥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𝑀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.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lvl="1"/>
                <a:r>
                  <a:rPr lang="en-US" dirty="0"/>
                  <a:t>Define</a:t>
                </a:r>
                <a:endParaRPr lang="en-US" dirty="0">
                  <a:solidFill>
                    <a:schemeClr val="accent4"/>
                  </a:solidFill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𝑎</m:t>
                          </m:r>
                          <m:r>
                            <a:rPr lang="en-US" b="0" i="1" smtClean="0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b="0" i="1" smtClean="0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𝑏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accent4"/>
                          </a:solidFill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accent4"/>
                          </a:solidFill>
                          <a:latin typeface="Cambria Math" charset="0"/>
                        </a:rPr>
                        <m:t>𝑎𝑥</m:t>
                      </m:r>
                      <m:r>
                        <a:rPr lang="en-US" b="0" i="1" smtClean="0">
                          <a:solidFill>
                            <a:schemeClr val="accent4"/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chemeClr val="accent4"/>
                          </a:solidFill>
                          <a:latin typeface="Cambria Math" charset="0"/>
                        </a:rPr>
                        <m:t>𝑏</m:t>
                      </m:r>
                      <m:r>
                        <a:rPr lang="en-US" b="0" i="1" smtClean="0">
                          <a:solidFill>
                            <a:schemeClr val="accent4"/>
                          </a:solidFill>
                          <a:latin typeface="Cambria Math" charset="0"/>
                        </a:rPr>
                        <m:t>      </m:t>
                      </m:r>
                      <m:r>
                        <a:rPr lang="en-US" b="0" i="1" smtClean="0">
                          <a:solidFill>
                            <a:schemeClr val="accent4"/>
                          </a:solidFill>
                          <a:latin typeface="Cambria Math" charset="0"/>
                        </a:rPr>
                        <m:t>𝑚𝑜𝑑</m:t>
                      </m:r>
                      <m:r>
                        <a:rPr lang="en-US" b="0" i="1" smtClean="0">
                          <a:solidFill>
                            <a:schemeClr val="accent4"/>
                          </a:solidFill>
                          <a:latin typeface="Cambria Math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accent4"/>
                          </a:solidFill>
                          <a:latin typeface="Cambria Math" charset="0"/>
                        </a:rPr>
                        <m:t>𝑝</m:t>
                      </m:r>
                    </m:oMath>
                  </m:oMathPara>
                </a14:m>
                <a:endParaRPr lang="en-US" b="0" dirty="0">
                  <a:solidFill>
                    <a:schemeClr val="accent4"/>
                  </a:solidFill>
                </a:endParaRPr>
              </a:p>
              <a:p>
                <a:pPr marL="457200" lvl="1" indent="0">
                  <a:buNone/>
                </a:pPr>
                <a:endParaRPr lang="en-US" b="0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𝑎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𝑏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</m:d>
                      <m:r>
                        <a:rPr lang="en-US" i="1">
                          <a:solidFill>
                            <a:schemeClr val="accent4"/>
                          </a:solidFill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𝑎</m:t>
                          </m:r>
                          <m:r>
                            <a:rPr lang="en-US" b="0" i="1" smtClean="0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b="0" i="1" smtClean="0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𝑏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accent4"/>
                          </a:solidFill>
                          <a:latin typeface="Cambria Math" charset="0"/>
                        </a:rPr>
                        <m:t>      </m:t>
                      </m:r>
                      <m:r>
                        <a:rPr lang="en-US" b="0" i="1" smtClean="0">
                          <a:solidFill>
                            <a:schemeClr val="accent4"/>
                          </a:solidFill>
                          <a:latin typeface="Cambria Math" charset="0"/>
                        </a:rPr>
                        <m:t>𝑚𝑜𝑑</m:t>
                      </m:r>
                      <m:r>
                        <a:rPr lang="en-US" b="0" i="1" smtClean="0">
                          <a:solidFill>
                            <a:schemeClr val="accent4"/>
                          </a:solidFill>
                          <a:latin typeface="Cambria Math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accent4"/>
                          </a:solidFill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Define: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4"/>
                          </a:solidFill>
                          <a:latin typeface="Cambria Math" charset="0"/>
                        </a:rPr>
                        <m:t>𝐻</m:t>
                      </m:r>
                      <m:r>
                        <a:rPr lang="en-US" b="0" i="1" smtClean="0">
                          <a:solidFill>
                            <a:schemeClr val="accent4"/>
                          </a:solidFill>
                          <a:latin typeface="Cambria Math" charset="0"/>
                        </a:rPr>
                        <m:t>=</m:t>
                      </m:r>
                      <m:r>
                        <m:rPr>
                          <m:lit/>
                        </m:rPr>
                        <a:rPr lang="en-US" b="0" i="1" smtClean="0">
                          <a:solidFill>
                            <a:schemeClr val="accent4"/>
                          </a:solidFill>
                          <a:latin typeface="Cambria Math" charset="0"/>
                        </a:rPr>
                        <m:t>{</m:t>
                      </m:r>
                      <m:r>
                        <a:rPr lang="en-US" b="0" i="1" smtClean="0">
                          <a:solidFill>
                            <a:schemeClr val="accent4"/>
                          </a:solidFill>
                          <a:latin typeface="Cambria Math" charset="0"/>
                        </a:rPr>
                        <m:t>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𝑎</m:t>
                          </m:r>
                          <m:r>
                            <a:rPr lang="en-US" b="0" i="1" smtClean="0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b="0" i="1" smtClean="0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𝑏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</m:d>
                      <m:r>
                        <m:rPr>
                          <m:lit/>
                        </m:rPr>
                        <a:rPr lang="en-US" b="0" i="1" smtClean="0">
                          <a:solidFill>
                            <a:schemeClr val="accent4"/>
                          </a:solidFill>
                          <a:latin typeface="Cambria Math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accent4"/>
                          </a:solidFill>
                          <a:latin typeface="Cambria Math" charset="0"/>
                        </a:rPr>
                        <m:t>:</m:t>
                      </m:r>
                      <m:r>
                        <m:rPr>
                          <m:lit/>
                        </m:rPr>
                        <a:rPr lang="en-US" b="0" i="1" smtClean="0">
                          <a:solidFill>
                            <a:schemeClr val="accent4"/>
                          </a:solidFill>
                          <a:latin typeface="Cambria Math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accent4"/>
                          </a:solidFill>
                          <a:latin typeface="Cambria Math" charset="0"/>
                        </a:rPr>
                        <m:t>𝑎</m:t>
                      </m:r>
                      <m:r>
                        <a:rPr lang="en-US" b="0" i="1" smtClean="0">
                          <a:solidFill>
                            <a:schemeClr val="accent4"/>
                          </a:solidFill>
                          <a:latin typeface="Cambria Math" charset="0"/>
                        </a:rPr>
                        <m:t>∈</m:t>
                      </m:r>
                      <m:r>
                        <m:rPr>
                          <m:lit/>
                        </m:rPr>
                        <a:rPr lang="en-US" b="0" i="1" smtClean="0">
                          <a:solidFill>
                            <a:schemeClr val="accent4"/>
                          </a:solidFill>
                          <a:latin typeface="Cambria Math" charset="0"/>
                        </a:rPr>
                        <m:t>{</m:t>
                      </m:r>
                      <m:r>
                        <a:rPr lang="en-US" b="0" i="1" smtClean="0">
                          <a:solidFill>
                            <a:schemeClr val="accent4"/>
                          </a:solidFill>
                          <a:latin typeface="Cambria Math" charset="0"/>
                        </a:rPr>
                        <m:t>1,…, </m:t>
                      </m:r>
                      <m:r>
                        <a:rPr lang="en-US" b="0" i="1" smtClean="0">
                          <a:solidFill>
                            <a:schemeClr val="accent4"/>
                          </a:solidFill>
                          <a:latin typeface="Cambria Math" charset="0"/>
                        </a:rPr>
                        <m:t>𝑝</m:t>
                      </m:r>
                      <m:r>
                        <a:rPr lang="en-US" b="0" i="1" smtClean="0">
                          <a:solidFill>
                            <a:schemeClr val="accent4"/>
                          </a:solidFill>
                          <a:latin typeface="Cambria Math" charset="0"/>
                        </a:rPr>
                        <m:t>−1</m:t>
                      </m:r>
                      <m:r>
                        <m:rPr>
                          <m:lit/>
                        </m:rPr>
                        <a:rPr lang="en-US" b="0" i="1" smtClean="0">
                          <a:solidFill>
                            <a:schemeClr val="accent4"/>
                          </a:solidFill>
                          <a:latin typeface="Cambria Math" charset="0"/>
                        </a:rPr>
                        <m:t>}</m:t>
                      </m:r>
                      <m:r>
                        <a:rPr lang="en-US" b="0" i="1" smtClean="0">
                          <a:solidFill>
                            <a:schemeClr val="accent4"/>
                          </a:solidFill>
                          <a:latin typeface="Cambria Math" charset="0"/>
                        </a:rPr>
                        <m:t>, </m:t>
                      </m:r>
                      <m:r>
                        <a:rPr lang="en-US" b="0" i="1" smtClean="0">
                          <a:solidFill>
                            <a:schemeClr val="accent4"/>
                          </a:solidFill>
                          <a:latin typeface="Cambria Math" charset="0"/>
                        </a:rPr>
                        <m:t>𝑏</m:t>
                      </m:r>
                      <m:r>
                        <a:rPr lang="en-US" b="0" i="1" smtClean="0">
                          <a:solidFill>
                            <a:schemeClr val="accent4"/>
                          </a:solidFill>
                          <a:latin typeface="Cambria Math" charset="0"/>
                        </a:rPr>
                        <m:t>∈</m:t>
                      </m:r>
                      <m:r>
                        <m:rPr>
                          <m:lit/>
                        </m:rPr>
                        <a:rPr lang="en-US" b="0" i="1" smtClean="0">
                          <a:solidFill>
                            <a:schemeClr val="accent4"/>
                          </a:solidFill>
                          <a:latin typeface="Cambria Math" charset="0"/>
                        </a:rPr>
                        <m:t>{</m:t>
                      </m:r>
                      <m:r>
                        <a:rPr lang="en-US" b="0" i="1" smtClean="0">
                          <a:solidFill>
                            <a:schemeClr val="accent4"/>
                          </a:solidFill>
                          <a:latin typeface="Cambria Math" charset="0"/>
                        </a:rPr>
                        <m:t>0, …, </m:t>
                      </m:r>
                      <m:r>
                        <a:rPr lang="en-US" b="0" i="1" smtClean="0">
                          <a:solidFill>
                            <a:schemeClr val="accent4"/>
                          </a:solidFill>
                          <a:latin typeface="Cambria Math" charset="0"/>
                        </a:rPr>
                        <m:t>𝑝</m:t>
                      </m:r>
                      <m:r>
                        <a:rPr lang="en-US" b="0" i="1" smtClean="0">
                          <a:solidFill>
                            <a:schemeClr val="accent4"/>
                          </a:solidFill>
                          <a:latin typeface="Cambria Math" charset="0"/>
                        </a:rPr>
                        <m:t>−1</m:t>
                      </m:r>
                      <m:r>
                        <m:rPr>
                          <m:lit/>
                        </m:rPr>
                        <a:rPr lang="en-US" b="0" i="1" smtClean="0">
                          <a:solidFill>
                            <a:schemeClr val="accent4"/>
                          </a:solidFill>
                          <a:latin typeface="Cambria Math" charset="0"/>
                        </a:rPr>
                        <m:t>}</m:t>
                      </m:r>
                      <m:r>
                        <a:rPr lang="en-US" b="0" i="1" smtClean="0">
                          <a:solidFill>
                            <a:schemeClr val="accent4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lit/>
                        </m:rPr>
                        <a:rPr lang="en-US" b="0" i="1" smtClean="0">
                          <a:solidFill>
                            <a:schemeClr val="accent4"/>
                          </a:solidFill>
                          <a:latin typeface="Cambria Math" charset="0"/>
                        </a:rPr>
                        <m:t>}</m:t>
                      </m:r>
                    </m:oMath>
                  </m:oMathPara>
                </a14:m>
                <a:endParaRPr lang="en-US" b="0" dirty="0">
                  <a:solidFill>
                    <a:schemeClr val="accent4"/>
                  </a:solidFill>
                </a:endParaRPr>
              </a:p>
              <a:p>
                <a:endParaRPr lang="en-US" b="0" dirty="0"/>
              </a:p>
              <a:p>
                <a:r>
                  <a:rPr lang="en-US" b="0" dirty="0"/>
                  <a:t>Claim:</a:t>
                </a:r>
              </a:p>
              <a:p>
                <a:pPr marL="457200" lvl="1" indent="0">
                  <a:buNone/>
                </a:pPr>
                <a:r>
                  <a:rPr lang="en-US" dirty="0"/>
                  <a:t>H is a universal hash family.</a:t>
                </a:r>
                <a:endParaRPr lang="en-US" b="0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305814"/>
                <a:ext cx="7886700" cy="5552186"/>
              </a:xfrm>
              <a:blipFill>
                <a:blip r:embed="rId2"/>
                <a:stretch>
                  <a:fillRect l="-1447" t="-182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/>
          <p:cNvGrpSpPr/>
          <p:nvPr/>
        </p:nvGrpSpPr>
        <p:grpSpPr>
          <a:xfrm flipH="1">
            <a:off x="7751298" y="5205046"/>
            <a:ext cx="1210016" cy="1495057"/>
            <a:chOff x="628650" y="4603505"/>
            <a:chExt cx="1602601" cy="1833560"/>
          </a:xfrm>
        </p:grpSpPr>
        <p:sp>
          <p:nvSpPr>
            <p:cNvPr id="5" name="Freeform 4"/>
            <p:cNvSpPr/>
            <p:nvPr/>
          </p:nvSpPr>
          <p:spPr>
            <a:xfrm>
              <a:off x="628650" y="4603505"/>
              <a:ext cx="1602601" cy="1833560"/>
            </a:xfrm>
            <a:custGeom>
              <a:avLst/>
              <a:gdLst>
                <a:gd name="connsiteX0" fmla="*/ 1546745 w 1937543"/>
                <a:gd name="connsiteY0" fmla="*/ 1017332 h 1984037"/>
                <a:gd name="connsiteX1" fmla="*/ 1846548 w 1937543"/>
                <a:gd name="connsiteY1" fmla="*/ 777489 h 1984037"/>
                <a:gd name="connsiteX2" fmla="*/ 1921499 w 1937543"/>
                <a:gd name="connsiteY2" fmla="*/ 597607 h 1984037"/>
                <a:gd name="connsiteX3" fmla="*/ 1576725 w 1937543"/>
                <a:gd name="connsiteY3" fmla="*/ 537647 h 1984037"/>
                <a:gd name="connsiteX4" fmla="*/ 1336883 w 1937543"/>
                <a:gd name="connsiteY4" fmla="*/ 612598 h 1984037"/>
                <a:gd name="connsiteX5" fmla="*/ 1351873 w 1937543"/>
                <a:gd name="connsiteY5" fmla="*/ 477686 h 1984037"/>
                <a:gd name="connsiteX6" fmla="*/ 1097040 w 1937543"/>
                <a:gd name="connsiteY6" fmla="*/ 267824 h 1984037"/>
                <a:gd name="connsiteX7" fmla="*/ 797237 w 1937543"/>
                <a:gd name="connsiteY7" fmla="*/ 462696 h 1984037"/>
                <a:gd name="connsiteX8" fmla="*/ 887178 w 1937543"/>
                <a:gd name="connsiteY8" fmla="*/ 687548 h 1984037"/>
                <a:gd name="connsiteX9" fmla="*/ 1157001 w 1937543"/>
                <a:gd name="connsiteY9" fmla="*/ 792480 h 1984037"/>
                <a:gd name="connsiteX10" fmla="*/ 962129 w 1937543"/>
                <a:gd name="connsiteY10" fmla="*/ 927391 h 1984037"/>
                <a:gd name="connsiteX11" fmla="*/ 647335 w 1937543"/>
                <a:gd name="connsiteY11" fmla="*/ 1287155 h 1984037"/>
                <a:gd name="connsiteX12" fmla="*/ 467453 w 1937543"/>
                <a:gd name="connsiteY12" fmla="*/ 1736860 h 1984037"/>
                <a:gd name="connsiteX13" fmla="*/ 197630 w 1937543"/>
                <a:gd name="connsiteY13" fmla="*/ 1586958 h 1984037"/>
                <a:gd name="connsiteX14" fmla="*/ 452463 w 1937543"/>
                <a:gd name="connsiteY14" fmla="*/ 1122263 h 1984037"/>
                <a:gd name="connsiteX15" fmla="*/ 677315 w 1937543"/>
                <a:gd name="connsiteY15" fmla="*/ 642578 h 1984037"/>
                <a:gd name="connsiteX16" fmla="*/ 512424 w 1937543"/>
                <a:gd name="connsiteY16" fmla="*/ 57961 h 1984037"/>
                <a:gd name="connsiteX17" fmla="*/ 62719 w 1937543"/>
                <a:gd name="connsiteY17" fmla="*/ 27981 h 1984037"/>
                <a:gd name="connsiteX18" fmla="*/ 197630 w 1937543"/>
                <a:gd name="connsiteY18" fmla="*/ 117922 h 1984037"/>
                <a:gd name="connsiteX19" fmla="*/ 407493 w 1937543"/>
                <a:gd name="connsiteY19" fmla="*/ 147902 h 1984037"/>
                <a:gd name="connsiteX20" fmla="*/ 557394 w 1937543"/>
                <a:gd name="connsiteY20" fmla="*/ 507666 h 1984037"/>
                <a:gd name="connsiteX21" fmla="*/ 317552 w 1937543"/>
                <a:gd name="connsiteY21" fmla="*/ 1107273 h 1984037"/>
                <a:gd name="connsiteX22" fmla="*/ 2758 w 1937543"/>
                <a:gd name="connsiteY22" fmla="*/ 1586958 h 1984037"/>
                <a:gd name="connsiteX23" fmla="*/ 182640 w 1937543"/>
                <a:gd name="connsiteY23" fmla="*/ 1856781 h 1984037"/>
                <a:gd name="connsiteX24" fmla="*/ 497434 w 1937543"/>
                <a:gd name="connsiteY24" fmla="*/ 1961712 h 1984037"/>
                <a:gd name="connsiteX25" fmla="*/ 647335 w 1937543"/>
                <a:gd name="connsiteY25" fmla="*/ 1886761 h 1984037"/>
                <a:gd name="connsiteX26" fmla="*/ 722286 w 1937543"/>
                <a:gd name="connsiteY26" fmla="*/ 1976702 h 1984037"/>
                <a:gd name="connsiteX27" fmla="*/ 1501775 w 1937543"/>
                <a:gd name="connsiteY27" fmla="*/ 1961712 h 1984037"/>
                <a:gd name="connsiteX28" fmla="*/ 1591715 w 1937543"/>
                <a:gd name="connsiteY28" fmla="*/ 1826801 h 1984037"/>
                <a:gd name="connsiteX29" fmla="*/ 1381853 w 1937543"/>
                <a:gd name="connsiteY29" fmla="*/ 1811811 h 1984037"/>
                <a:gd name="connsiteX30" fmla="*/ 1456804 w 1937543"/>
                <a:gd name="connsiteY30" fmla="*/ 1661909 h 1984037"/>
                <a:gd name="connsiteX31" fmla="*/ 1321893 w 1937543"/>
                <a:gd name="connsiteY31" fmla="*/ 1392086 h 1984037"/>
                <a:gd name="connsiteX32" fmla="*/ 1546745 w 1937543"/>
                <a:gd name="connsiteY32" fmla="*/ 1017332 h 1984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937543" h="1984037">
                  <a:moveTo>
                    <a:pt x="1546745" y="1017332"/>
                  </a:moveTo>
                  <a:cubicBezTo>
                    <a:pt x="1634187" y="914899"/>
                    <a:pt x="1784089" y="847443"/>
                    <a:pt x="1846548" y="777489"/>
                  </a:cubicBezTo>
                  <a:cubicBezTo>
                    <a:pt x="1909007" y="707535"/>
                    <a:pt x="1966470" y="637581"/>
                    <a:pt x="1921499" y="597607"/>
                  </a:cubicBezTo>
                  <a:cubicBezTo>
                    <a:pt x="1876528" y="557633"/>
                    <a:pt x="1674161" y="535148"/>
                    <a:pt x="1576725" y="537647"/>
                  </a:cubicBezTo>
                  <a:cubicBezTo>
                    <a:pt x="1479289" y="540145"/>
                    <a:pt x="1374358" y="622591"/>
                    <a:pt x="1336883" y="612598"/>
                  </a:cubicBezTo>
                  <a:cubicBezTo>
                    <a:pt x="1299408" y="602604"/>
                    <a:pt x="1391847" y="535148"/>
                    <a:pt x="1351873" y="477686"/>
                  </a:cubicBezTo>
                  <a:cubicBezTo>
                    <a:pt x="1311899" y="420224"/>
                    <a:pt x="1189479" y="270322"/>
                    <a:pt x="1097040" y="267824"/>
                  </a:cubicBezTo>
                  <a:cubicBezTo>
                    <a:pt x="1004601" y="265326"/>
                    <a:pt x="832214" y="392742"/>
                    <a:pt x="797237" y="462696"/>
                  </a:cubicBezTo>
                  <a:cubicBezTo>
                    <a:pt x="762260" y="532650"/>
                    <a:pt x="827217" y="632584"/>
                    <a:pt x="887178" y="687548"/>
                  </a:cubicBezTo>
                  <a:cubicBezTo>
                    <a:pt x="947139" y="742512"/>
                    <a:pt x="1144509" y="752506"/>
                    <a:pt x="1157001" y="792480"/>
                  </a:cubicBezTo>
                  <a:cubicBezTo>
                    <a:pt x="1169493" y="832454"/>
                    <a:pt x="1047073" y="844945"/>
                    <a:pt x="962129" y="927391"/>
                  </a:cubicBezTo>
                  <a:cubicBezTo>
                    <a:pt x="877185" y="1009837"/>
                    <a:pt x="729781" y="1152244"/>
                    <a:pt x="647335" y="1287155"/>
                  </a:cubicBezTo>
                  <a:cubicBezTo>
                    <a:pt x="564889" y="1422066"/>
                    <a:pt x="542404" y="1686893"/>
                    <a:pt x="467453" y="1736860"/>
                  </a:cubicBezTo>
                  <a:cubicBezTo>
                    <a:pt x="392502" y="1786827"/>
                    <a:pt x="200128" y="1689391"/>
                    <a:pt x="197630" y="1586958"/>
                  </a:cubicBezTo>
                  <a:cubicBezTo>
                    <a:pt x="195132" y="1484525"/>
                    <a:pt x="372515" y="1279660"/>
                    <a:pt x="452463" y="1122263"/>
                  </a:cubicBezTo>
                  <a:cubicBezTo>
                    <a:pt x="532411" y="964866"/>
                    <a:pt x="667322" y="819962"/>
                    <a:pt x="677315" y="642578"/>
                  </a:cubicBezTo>
                  <a:cubicBezTo>
                    <a:pt x="687308" y="465194"/>
                    <a:pt x="614857" y="160394"/>
                    <a:pt x="512424" y="57961"/>
                  </a:cubicBezTo>
                  <a:cubicBezTo>
                    <a:pt x="409991" y="-44472"/>
                    <a:pt x="115185" y="17987"/>
                    <a:pt x="62719" y="27981"/>
                  </a:cubicBezTo>
                  <a:cubicBezTo>
                    <a:pt x="10253" y="37975"/>
                    <a:pt x="140168" y="97935"/>
                    <a:pt x="197630" y="117922"/>
                  </a:cubicBezTo>
                  <a:cubicBezTo>
                    <a:pt x="255092" y="137909"/>
                    <a:pt x="347532" y="82945"/>
                    <a:pt x="407493" y="147902"/>
                  </a:cubicBezTo>
                  <a:cubicBezTo>
                    <a:pt x="467454" y="212859"/>
                    <a:pt x="572384" y="347771"/>
                    <a:pt x="557394" y="507666"/>
                  </a:cubicBezTo>
                  <a:cubicBezTo>
                    <a:pt x="542404" y="667561"/>
                    <a:pt x="409991" y="927391"/>
                    <a:pt x="317552" y="1107273"/>
                  </a:cubicBezTo>
                  <a:cubicBezTo>
                    <a:pt x="225113" y="1287155"/>
                    <a:pt x="25243" y="1462040"/>
                    <a:pt x="2758" y="1586958"/>
                  </a:cubicBezTo>
                  <a:cubicBezTo>
                    <a:pt x="-19727" y="1711876"/>
                    <a:pt x="100194" y="1794322"/>
                    <a:pt x="182640" y="1856781"/>
                  </a:cubicBezTo>
                  <a:cubicBezTo>
                    <a:pt x="265086" y="1919240"/>
                    <a:pt x="419985" y="1956715"/>
                    <a:pt x="497434" y="1961712"/>
                  </a:cubicBezTo>
                  <a:cubicBezTo>
                    <a:pt x="574883" y="1966709"/>
                    <a:pt x="609860" y="1884263"/>
                    <a:pt x="647335" y="1886761"/>
                  </a:cubicBezTo>
                  <a:cubicBezTo>
                    <a:pt x="684810" y="1889259"/>
                    <a:pt x="579879" y="1964210"/>
                    <a:pt x="722286" y="1976702"/>
                  </a:cubicBezTo>
                  <a:cubicBezTo>
                    <a:pt x="864693" y="1989194"/>
                    <a:pt x="1356870" y="1986695"/>
                    <a:pt x="1501775" y="1961712"/>
                  </a:cubicBezTo>
                  <a:cubicBezTo>
                    <a:pt x="1646680" y="1936729"/>
                    <a:pt x="1611702" y="1851784"/>
                    <a:pt x="1591715" y="1826801"/>
                  </a:cubicBezTo>
                  <a:cubicBezTo>
                    <a:pt x="1571728" y="1801818"/>
                    <a:pt x="1404338" y="1839293"/>
                    <a:pt x="1381853" y="1811811"/>
                  </a:cubicBezTo>
                  <a:cubicBezTo>
                    <a:pt x="1359368" y="1784329"/>
                    <a:pt x="1466797" y="1731863"/>
                    <a:pt x="1456804" y="1661909"/>
                  </a:cubicBezTo>
                  <a:cubicBezTo>
                    <a:pt x="1446811" y="1591955"/>
                    <a:pt x="1304405" y="1507011"/>
                    <a:pt x="1321893" y="1392086"/>
                  </a:cubicBezTo>
                  <a:cubicBezTo>
                    <a:pt x="1339381" y="1277161"/>
                    <a:pt x="1459303" y="1119765"/>
                    <a:pt x="1546745" y="1017332"/>
                  </a:cubicBezTo>
                  <a:close/>
                </a:path>
              </a:pathLst>
            </a:cu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Freeform 5"/>
            <p:cNvSpPr/>
            <p:nvPr/>
          </p:nvSpPr>
          <p:spPr>
            <a:xfrm rot="1337858">
              <a:off x="1874299" y="5339816"/>
              <a:ext cx="184825" cy="91361"/>
            </a:xfrm>
            <a:custGeom>
              <a:avLst/>
              <a:gdLst>
                <a:gd name="connsiteX0" fmla="*/ 269822 w 269822"/>
                <a:gd name="connsiteY0" fmla="*/ 89941 h 124775"/>
                <a:gd name="connsiteX1" fmla="*/ 74950 w 269822"/>
                <a:gd name="connsiteY1" fmla="*/ 119922 h 124775"/>
                <a:gd name="connsiteX2" fmla="*/ 0 w 269822"/>
                <a:gd name="connsiteY2" fmla="*/ 0 h 12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9822" h="124775">
                  <a:moveTo>
                    <a:pt x="269822" y="89941"/>
                  </a:moveTo>
                  <a:cubicBezTo>
                    <a:pt x="194871" y="112426"/>
                    <a:pt x="119920" y="134912"/>
                    <a:pt x="74950" y="119922"/>
                  </a:cubicBezTo>
                  <a:cubicBezTo>
                    <a:pt x="29980" y="104932"/>
                    <a:pt x="0" y="0"/>
                    <a:pt x="0" y="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" name="TextBox 6"/>
          <p:cNvSpPr txBox="1"/>
          <p:nvPr/>
        </p:nvSpPr>
        <p:spPr>
          <a:xfrm rot="1456249">
            <a:off x="8048354" y="4805571"/>
            <a:ext cx="7737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2"/>
                </a:solidFill>
              </a:rPr>
              <a:t>??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3D9E9B7-FFFD-FD4D-A575-EC2101102C3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87507" y="1461358"/>
            <a:ext cx="1173807" cy="159875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54AE6C5-A8F4-CB44-B543-3EB7C88E222E}"/>
              </a:ext>
            </a:extLst>
          </p:cNvPr>
          <p:cNvSpPr txBox="1"/>
          <p:nvPr/>
        </p:nvSpPr>
        <p:spPr>
          <a:xfrm>
            <a:off x="5772284" y="1336487"/>
            <a:ext cx="26037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do you pick the prime number p that’s not too larger than M?</a:t>
            </a:r>
          </a:p>
        </p:txBody>
      </p:sp>
    </p:spTree>
    <p:extLst>
      <p:ext uri="{BB962C8B-B14F-4D97-AF65-F5344CB8AC3E}">
        <p14:creationId xmlns:p14="http://schemas.microsoft.com/office/powerpoint/2010/main" val="472403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7" grpId="0"/>
      <p:bldP spid="9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3916" y="-155274"/>
            <a:ext cx="7886700" cy="1325563"/>
          </a:xfrm>
        </p:spPr>
        <p:txBody>
          <a:bodyPr/>
          <a:lstStyle/>
          <a:p>
            <a:r>
              <a:rPr lang="en-US" dirty="0"/>
              <a:t>Say what?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1853" y="1037712"/>
                <a:ext cx="7886700" cy="4351338"/>
              </a:xfrm>
              <a:ln>
                <a:noFill/>
              </a:ln>
            </p:spPr>
            <p:txBody>
              <a:bodyPr/>
              <a:lstStyle/>
              <a:p>
                <a:r>
                  <a:rPr lang="en-US" dirty="0"/>
                  <a:t>Example:  </a:t>
                </a:r>
                <a:r>
                  <a:rPr lang="en-US" dirty="0">
                    <a:solidFill>
                      <a:schemeClr val="accent4"/>
                    </a:solidFill>
                  </a:rPr>
                  <a:t>M = p = 5,</a:t>
                </a:r>
                <a:r>
                  <a:rPr lang="en-US" dirty="0"/>
                  <a:t> </a:t>
                </a:r>
                <a:r>
                  <a:rPr lang="en-US" dirty="0">
                    <a:solidFill>
                      <a:schemeClr val="accent4"/>
                    </a:solidFill>
                  </a:rPr>
                  <a:t>n = 3</a:t>
                </a:r>
              </a:p>
              <a:p>
                <a:r>
                  <a:rPr lang="en-US" dirty="0"/>
                  <a:t>To draw h from H: </a:t>
                </a:r>
              </a:p>
              <a:p>
                <a:pPr lvl="1"/>
                <a:r>
                  <a:rPr lang="en-US" dirty="0">
                    <a:solidFill>
                      <a:schemeClr val="accent4"/>
                    </a:solidFill>
                  </a:rPr>
                  <a:t>Pick a random a in {1,</a:t>
                </a:r>
                <a:r>
                  <a:rPr lang="mr-IN" dirty="0">
                    <a:solidFill>
                      <a:schemeClr val="accent4"/>
                    </a:solidFill>
                  </a:rPr>
                  <a:t>…</a:t>
                </a:r>
                <a:r>
                  <a:rPr lang="en-US" dirty="0">
                    <a:solidFill>
                      <a:schemeClr val="accent4"/>
                    </a:solidFill>
                  </a:rPr>
                  <a:t>,4}, b in {0,</a:t>
                </a:r>
                <a:r>
                  <a:rPr lang="mr-IN" dirty="0">
                    <a:solidFill>
                      <a:schemeClr val="accent4"/>
                    </a:solidFill>
                  </a:rPr>
                  <a:t>…</a:t>
                </a:r>
                <a:r>
                  <a:rPr lang="en-US" dirty="0">
                    <a:solidFill>
                      <a:schemeClr val="accent4"/>
                    </a:solidFill>
                  </a:rPr>
                  <a:t>,4}</a:t>
                </a:r>
              </a:p>
              <a:p>
                <a:r>
                  <a:rPr lang="en-US" dirty="0"/>
                  <a:t>As per the definition: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2,1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i="1">
                        <a:solidFill>
                          <a:schemeClr val="accent4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2</m:t>
                    </m:r>
                    <m:r>
                      <a:rPr lang="en-US" i="1">
                        <a:solidFill>
                          <a:schemeClr val="accent4"/>
                        </a:solidFill>
                        <a:latin typeface="Cambria Math" charset="0"/>
                      </a:rPr>
                      <m:t>𝑥</m:t>
                    </m:r>
                    <m:r>
                      <a:rPr lang="en-US" i="1">
                        <a:solidFill>
                          <a:schemeClr val="accent4"/>
                        </a:solidFill>
                        <a:latin typeface="Cambria Math" charset="0"/>
                      </a:rPr>
                      <m:t>+1      </m:t>
                    </m:r>
                    <m:r>
                      <a:rPr lang="en-US" i="1">
                        <a:solidFill>
                          <a:schemeClr val="accent4"/>
                        </a:solidFill>
                        <a:latin typeface="Cambria Math" charset="0"/>
                      </a:rPr>
                      <m:t>𝑚𝑜𝑑</m:t>
                    </m:r>
                    <m:r>
                      <a:rPr lang="en-US" i="1">
                        <a:solidFill>
                          <a:schemeClr val="accent4"/>
                        </a:solidFill>
                        <a:latin typeface="Cambria Math" charset="0"/>
                      </a:rPr>
                      <m:t> 5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2</m:t>
                        </m:r>
                        <m:r>
                          <a:rPr lang="en-US" i="1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i="1">
                        <a:solidFill>
                          <a:schemeClr val="accent4"/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2</m:t>
                        </m:r>
                        <m:r>
                          <a:rPr lang="en-US" i="1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i="1">
                        <a:solidFill>
                          <a:schemeClr val="accent4"/>
                        </a:solidFill>
                        <a:latin typeface="Cambria Math" charset="0"/>
                      </a:rPr>
                      <m:t>      </m:t>
                    </m:r>
                    <m:r>
                      <a:rPr lang="en-US" i="1">
                        <a:solidFill>
                          <a:schemeClr val="accent4"/>
                        </a:solidFill>
                        <a:latin typeface="Cambria Math" charset="0"/>
                      </a:rPr>
                      <m:t>𝑚𝑜𝑑</m:t>
                    </m:r>
                    <m:r>
                      <a:rPr lang="en-US" i="1">
                        <a:solidFill>
                          <a:schemeClr val="accent4"/>
                        </a:solidFill>
                        <a:latin typeface="Cambria Math" charset="0"/>
                      </a:rPr>
                      <m:t> 3</m:t>
                    </m:r>
                  </m:oMath>
                </a14:m>
                <a:endParaRPr lang="en-US" dirty="0">
                  <a:solidFill>
                    <a:schemeClr val="accent4"/>
                  </a:solidFill>
                </a:endParaRP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1853" y="1037712"/>
                <a:ext cx="7886700" cy="4351338"/>
              </a:xfrm>
              <a:blipFill>
                <a:blip r:embed="rId2"/>
                <a:stretch>
                  <a:fillRect l="-1610" t="-233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5162134" y="495711"/>
            <a:ext cx="19154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>
                <a:solidFill>
                  <a:schemeClr val="bg1"/>
                </a:solidFill>
              </a:rPr>
              <a:t>1,2,3,4,5</a:t>
            </a:r>
            <a:endParaRPr lang="en-US" sz="3200" dirty="0">
              <a:solidFill>
                <a:schemeClr val="bg1"/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 flipH="1">
            <a:off x="5425161" y="533317"/>
            <a:ext cx="960330" cy="1236003"/>
            <a:chOff x="628650" y="4603505"/>
            <a:chExt cx="1602601" cy="1833560"/>
          </a:xfrm>
        </p:grpSpPr>
        <p:sp>
          <p:nvSpPr>
            <p:cNvPr id="10" name="Freeform 9"/>
            <p:cNvSpPr/>
            <p:nvPr/>
          </p:nvSpPr>
          <p:spPr>
            <a:xfrm>
              <a:off x="628650" y="4603505"/>
              <a:ext cx="1602601" cy="1833560"/>
            </a:xfrm>
            <a:custGeom>
              <a:avLst/>
              <a:gdLst>
                <a:gd name="connsiteX0" fmla="*/ 1546745 w 1937543"/>
                <a:gd name="connsiteY0" fmla="*/ 1017332 h 1984037"/>
                <a:gd name="connsiteX1" fmla="*/ 1846548 w 1937543"/>
                <a:gd name="connsiteY1" fmla="*/ 777489 h 1984037"/>
                <a:gd name="connsiteX2" fmla="*/ 1921499 w 1937543"/>
                <a:gd name="connsiteY2" fmla="*/ 597607 h 1984037"/>
                <a:gd name="connsiteX3" fmla="*/ 1576725 w 1937543"/>
                <a:gd name="connsiteY3" fmla="*/ 537647 h 1984037"/>
                <a:gd name="connsiteX4" fmla="*/ 1336883 w 1937543"/>
                <a:gd name="connsiteY4" fmla="*/ 612598 h 1984037"/>
                <a:gd name="connsiteX5" fmla="*/ 1351873 w 1937543"/>
                <a:gd name="connsiteY5" fmla="*/ 477686 h 1984037"/>
                <a:gd name="connsiteX6" fmla="*/ 1097040 w 1937543"/>
                <a:gd name="connsiteY6" fmla="*/ 267824 h 1984037"/>
                <a:gd name="connsiteX7" fmla="*/ 797237 w 1937543"/>
                <a:gd name="connsiteY7" fmla="*/ 462696 h 1984037"/>
                <a:gd name="connsiteX8" fmla="*/ 887178 w 1937543"/>
                <a:gd name="connsiteY8" fmla="*/ 687548 h 1984037"/>
                <a:gd name="connsiteX9" fmla="*/ 1157001 w 1937543"/>
                <a:gd name="connsiteY9" fmla="*/ 792480 h 1984037"/>
                <a:gd name="connsiteX10" fmla="*/ 962129 w 1937543"/>
                <a:gd name="connsiteY10" fmla="*/ 927391 h 1984037"/>
                <a:gd name="connsiteX11" fmla="*/ 647335 w 1937543"/>
                <a:gd name="connsiteY11" fmla="*/ 1287155 h 1984037"/>
                <a:gd name="connsiteX12" fmla="*/ 467453 w 1937543"/>
                <a:gd name="connsiteY12" fmla="*/ 1736860 h 1984037"/>
                <a:gd name="connsiteX13" fmla="*/ 197630 w 1937543"/>
                <a:gd name="connsiteY13" fmla="*/ 1586958 h 1984037"/>
                <a:gd name="connsiteX14" fmla="*/ 452463 w 1937543"/>
                <a:gd name="connsiteY14" fmla="*/ 1122263 h 1984037"/>
                <a:gd name="connsiteX15" fmla="*/ 677315 w 1937543"/>
                <a:gd name="connsiteY15" fmla="*/ 642578 h 1984037"/>
                <a:gd name="connsiteX16" fmla="*/ 512424 w 1937543"/>
                <a:gd name="connsiteY16" fmla="*/ 57961 h 1984037"/>
                <a:gd name="connsiteX17" fmla="*/ 62719 w 1937543"/>
                <a:gd name="connsiteY17" fmla="*/ 27981 h 1984037"/>
                <a:gd name="connsiteX18" fmla="*/ 197630 w 1937543"/>
                <a:gd name="connsiteY18" fmla="*/ 117922 h 1984037"/>
                <a:gd name="connsiteX19" fmla="*/ 407493 w 1937543"/>
                <a:gd name="connsiteY19" fmla="*/ 147902 h 1984037"/>
                <a:gd name="connsiteX20" fmla="*/ 557394 w 1937543"/>
                <a:gd name="connsiteY20" fmla="*/ 507666 h 1984037"/>
                <a:gd name="connsiteX21" fmla="*/ 317552 w 1937543"/>
                <a:gd name="connsiteY21" fmla="*/ 1107273 h 1984037"/>
                <a:gd name="connsiteX22" fmla="*/ 2758 w 1937543"/>
                <a:gd name="connsiteY22" fmla="*/ 1586958 h 1984037"/>
                <a:gd name="connsiteX23" fmla="*/ 182640 w 1937543"/>
                <a:gd name="connsiteY23" fmla="*/ 1856781 h 1984037"/>
                <a:gd name="connsiteX24" fmla="*/ 497434 w 1937543"/>
                <a:gd name="connsiteY24" fmla="*/ 1961712 h 1984037"/>
                <a:gd name="connsiteX25" fmla="*/ 647335 w 1937543"/>
                <a:gd name="connsiteY25" fmla="*/ 1886761 h 1984037"/>
                <a:gd name="connsiteX26" fmla="*/ 722286 w 1937543"/>
                <a:gd name="connsiteY26" fmla="*/ 1976702 h 1984037"/>
                <a:gd name="connsiteX27" fmla="*/ 1501775 w 1937543"/>
                <a:gd name="connsiteY27" fmla="*/ 1961712 h 1984037"/>
                <a:gd name="connsiteX28" fmla="*/ 1591715 w 1937543"/>
                <a:gd name="connsiteY28" fmla="*/ 1826801 h 1984037"/>
                <a:gd name="connsiteX29" fmla="*/ 1381853 w 1937543"/>
                <a:gd name="connsiteY29" fmla="*/ 1811811 h 1984037"/>
                <a:gd name="connsiteX30" fmla="*/ 1456804 w 1937543"/>
                <a:gd name="connsiteY30" fmla="*/ 1661909 h 1984037"/>
                <a:gd name="connsiteX31" fmla="*/ 1321893 w 1937543"/>
                <a:gd name="connsiteY31" fmla="*/ 1392086 h 1984037"/>
                <a:gd name="connsiteX32" fmla="*/ 1546745 w 1937543"/>
                <a:gd name="connsiteY32" fmla="*/ 1017332 h 1984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937543" h="1984037">
                  <a:moveTo>
                    <a:pt x="1546745" y="1017332"/>
                  </a:moveTo>
                  <a:cubicBezTo>
                    <a:pt x="1634187" y="914899"/>
                    <a:pt x="1784089" y="847443"/>
                    <a:pt x="1846548" y="777489"/>
                  </a:cubicBezTo>
                  <a:cubicBezTo>
                    <a:pt x="1909007" y="707535"/>
                    <a:pt x="1966470" y="637581"/>
                    <a:pt x="1921499" y="597607"/>
                  </a:cubicBezTo>
                  <a:cubicBezTo>
                    <a:pt x="1876528" y="557633"/>
                    <a:pt x="1674161" y="535148"/>
                    <a:pt x="1576725" y="537647"/>
                  </a:cubicBezTo>
                  <a:cubicBezTo>
                    <a:pt x="1479289" y="540145"/>
                    <a:pt x="1374358" y="622591"/>
                    <a:pt x="1336883" y="612598"/>
                  </a:cubicBezTo>
                  <a:cubicBezTo>
                    <a:pt x="1299408" y="602604"/>
                    <a:pt x="1391847" y="535148"/>
                    <a:pt x="1351873" y="477686"/>
                  </a:cubicBezTo>
                  <a:cubicBezTo>
                    <a:pt x="1311899" y="420224"/>
                    <a:pt x="1189479" y="270322"/>
                    <a:pt x="1097040" y="267824"/>
                  </a:cubicBezTo>
                  <a:cubicBezTo>
                    <a:pt x="1004601" y="265326"/>
                    <a:pt x="832214" y="392742"/>
                    <a:pt x="797237" y="462696"/>
                  </a:cubicBezTo>
                  <a:cubicBezTo>
                    <a:pt x="762260" y="532650"/>
                    <a:pt x="827217" y="632584"/>
                    <a:pt x="887178" y="687548"/>
                  </a:cubicBezTo>
                  <a:cubicBezTo>
                    <a:pt x="947139" y="742512"/>
                    <a:pt x="1144509" y="752506"/>
                    <a:pt x="1157001" y="792480"/>
                  </a:cubicBezTo>
                  <a:cubicBezTo>
                    <a:pt x="1169493" y="832454"/>
                    <a:pt x="1047073" y="844945"/>
                    <a:pt x="962129" y="927391"/>
                  </a:cubicBezTo>
                  <a:cubicBezTo>
                    <a:pt x="877185" y="1009837"/>
                    <a:pt x="729781" y="1152244"/>
                    <a:pt x="647335" y="1287155"/>
                  </a:cubicBezTo>
                  <a:cubicBezTo>
                    <a:pt x="564889" y="1422066"/>
                    <a:pt x="542404" y="1686893"/>
                    <a:pt x="467453" y="1736860"/>
                  </a:cubicBezTo>
                  <a:cubicBezTo>
                    <a:pt x="392502" y="1786827"/>
                    <a:pt x="200128" y="1689391"/>
                    <a:pt x="197630" y="1586958"/>
                  </a:cubicBezTo>
                  <a:cubicBezTo>
                    <a:pt x="195132" y="1484525"/>
                    <a:pt x="372515" y="1279660"/>
                    <a:pt x="452463" y="1122263"/>
                  </a:cubicBezTo>
                  <a:cubicBezTo>
                    <a:pt x="532411" y="964866"/>
                    <a:pt x="667322" y="819962"/>
                    <a:pt x="677315" y="642578"/>
                  </a:cubicBezTo>
                  <a:cubicBezTo>
                    <a:pt x="687308" y="465194"/>
                    <a:pt x="614857" y="160394"/>
                    <a:pt x="512424" y="57961"/>
                  </a:cubicBezTo>
                  <a:cubicBezTo>
                    <a:pt x="409991" y="-44472"/>
                    <a:pt x="115185" y="17987"/>
                    <a:pt x="62719" y="27981"/>
                  </a:cubicBezTo>
                  <a:cubicBezTo>
                    <a:pt x="10253" y="37975"/>
                    <a:pt x="140168" y="97935"/>
                    <a:pt x="197630" y="117922"/>
                  </a:cubicBezTo>
                  <a:cubicBezTo>
                    <a:pt x="255092" y="137909"/>
                    <a:pt x="347532" y="82945"/>
                    <a:pt x="407493" y="147902"/>
                  </a:cubicBezTo>
                  <a:cubicBezTo>
                    <a:pt x="467454" y="212859"/>
                    <a:pt x="572384" y="347771"/>
                    <a:pt x="557394" y="507666"/>
                  </a:cubicBezTo>
                  <a:cubicBezTo>
                    <a:pt x="542404" y="667561"/>
                    <a:pt x="409991" y="927391"/>
                    <a:pt x="317552" y="1107273"/>
                  </a:cubicBezTo>
                  <a:cubicBezTo>
                    <a:pt x="225113" y="1287155"/>
                    <a:pt x="25243" y="1462040"/>
                    <a:pt x="2758" y="1586958"/>
                  </a:cubicBezTo>
                  <a:cubicBezTo>
                    <a:pt x="-19727" y="1711876"/>
                    <a:pt x="100194" y="1794322"/>
                    <a:pt x="182640" y="1856781"/>
                  </a:cubicBezTo>
                  <a:cubicBezTo>
                    <a:pt x="265086" y="1919240"/>
                    <a:pt x="419985" y="1956715"/>
                    <a:pt x="497434" y="1961712"/>
                  </a:cubicBezTo>
                  <a:cubicBezTo>
                    <a:pt x="574883" y="1966709"/>
                    <a:pt x="609860" y="1884263"/>
                    <a:pt x="647335" y="1886761"/>
                  </a:cubicBezTo>
                  <a:cubicBezTo>
                    <a:pt x="684810" y="1889259"/>
                    <a:pt x="579879" y="1964210"/>
                    <a:pt x="722286" y="1976702"/>
                  </a:cubicBezTo>
                  <a:cubicBezTo>
                    <a:pt x="864693" y="1989194"/>
                    <a:pt x="1356870" y="1986695"/>
                    <a:pt x="1501775" y="1961712"/>
                  </a:cubicBezTo>
                  <a:cubicBezTo>
                    <a:pt x="1646680" y="1936729"/>
                    <a:pt x="1611702" y="1851784"/>
                    <a:pt x="1591715" y="1826801"/>
                  </a:cubicBezTo>
                  <a:cubicBezTo>
                    <a:pt x="1571728" y="1801818"/>
                    <a:pt x="1404338" y="1839293"/>
                    <a:pt x="1381853" y="1811811"/>
                  </a:cubicBezTo>
                  <a:cubicBezTo>
                    <a:pt x="1359368" y="1784329"/>
                    <a:pt x="1466797" y="1731863"/>
                    <a:pt x="1456804" y="1661909"/>
                  </a:cubicBezTo>
                  <a:cubicBezTo>
                    <a:pt x="1446811" y="1591955"/>
                    <a:pt x="1304405" y="1507011"/>
                    <a:pt x="1321893" y="1392086"/>
                  </a:cubicBezTo>
                  <a:cubicBezTo>
                    <a:pt x="1339381" y="1277161"/>
                    <a:pt x="1459303" y="1119765"/>
                    <a:pt x="1546745" y="1017332"/>
                  </a:cubicBezTo>
                  <a:close/>
                </a:path>
              </a:pathLst>
            </a:cu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 10"/>
            <p:cNvSpPr/>
            <p:nvPr/>
          </p:nvSpPr>
          <p:spPr>
            <a:xfrm rot="1337858">
              <a:off x="1874299" y="5339816"/>
              <a:ext cx="184825" cy="91361"/>
            </a:xfrm>
            <a:custGeom>
              <a:avLst/>
              <a:gdLst>
                <a:gd name="connsiteX0" fmla="*/ 269822 w 269822"/>
                <a:gd name="connsiteY0" fmla="*/ 89941 h 124775"/>
                <a:gd name="connsiteX1" fmla="*/ 74950 w 269822"/>
                <a:gd name="connsiteY1" fmla="*/ 119922 h 124775"/>
                <a:gd name="connsiteX2" fmla="*/ 0 w 269822"/>
                <a:gd name="connsiteY2" fmla="*/ 0 h 12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9822" h="124775">
                  <a:moveTo>
                    <a:pt x="269822" y="89941"/>
                  </a:moveTo>
                  <a:cubicBezTo>
                    <a:pt x="194871" y="112426"/>
                    <a:pt x="119920" y="134912"/>
                    <a:pt x="74950" y="119922"/>
                  </a:cubicBezTo>
                  <a:cubicBezTo>
                    <a:pt x="29980" y="104932"/>
                    <a:pt x="0" y="0"/>
                    <a:pt x="0" y="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6" name="Cloud 15"/>
          <p:cNvSpPr/>
          <p:nvPr/>
        </p:nvSpPr>
        <p:spPr>
          <a:xfrm>
            <a:off x="6538802" y="505841"/>
            <a:ext cx="2364043" cy="1099315"/>
          </a:xfrm>
          <a:prstGeom prst="cloud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6845425" y="767446"/>
            <a:ext cx="15201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 = 2, b = 1</a:t>
            </a:r>
          </a:p>
        </p:txBody>
      </p:sp>
      <p:sp>
        <p:nvSpPr>
          <p:cNvPr id="18" name="Oval 17"/>
          <p:cNvSpPr/>
          <p:nvPr/>
        </p:nvSpPr>
        <p:spPr>
          <a:xfrm>
            <a:off x="6260068" y="656825"/>
            <a:ext cx="278735" cy="301457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6016308" y="632089"/>
            <a:ext cx="180898" cy="175464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2" name="Group 51"/>
          <p:cNvGrpSpPr/>
          <p:nvPr/>
        </p:nvGrpSpPr>
        <p:grpSpPr>
          <a:xfrm>
            <a:off x="591100" y="4092557"/>
            <a:ext cx="1893221" cy="1885747"/>
            <a:chOff x="776688" y="3976361"/>
            <a:chExt cx="2704498" cy="2721867"/>
          </a:xfrm>
          <a:solidFill>
            <a:schemeClr val="accent1"/>
          </a:solidFill>
        </p:grpSpPr>
        <p:sp>
          <p:nvSpPr>
            <p:cNvPr id="41" name="Oval 40"/>
            <p:cNvSpPr/>
            <p:nvPr/>
          </p:nvSpPr>
          <p:spPr>
            <a:xfrm>
              <a:off x="789271" y="4027996"/>
              <a:ext cx="2513430" cy="2513430"/>
            </a:xfrm>
            <a:prstGeom prst="ellipse">
              <a:avLst/>
            </a:prstGeom>
            <a:noFill/>
            <a:ln w="730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42" name="Straight Connector 41"/>
            <p:cNvCxnSpPr/>
            <p:nvPr/>
          </p:nvCxnSpPr>
          <p:spPr>
            <a:xfrm flipH="1">
              <a:off x="3074213" y="5284711"/>
              <a:ext cx="406973" cy="0"/>
            </a:xfrm>
            <a:prstGeom prst="line">
              <a:avLst/>
            </a:prstGeom>
            <a:grpFill/>
            <a:ln w="11112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flipH="1">
              <a:off x="2482452" y="3976361"/>
              <a:ext cx="168740" cy="325903"/>
            </a:xfrm>
            <a:prstGeom prst="line">
              <a:avLst/>
            </a:prstGeom>
            <a:grpFill/>
            <a:ln w="11112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>
              <a:off x="1015750" y="4282010"/>
              <a:ext cx="264312" cy="300100"/>
            </a:xfrm>
            <a:prstGeom prst="line">
              <a:avLst/>
            </a:prstGeom>
            <a:grpFill/>
            <a:ln w="11112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>
              <a:off x="2310690" y="6323832"/>
              <a:ext cx="60573" cy="374396"/>
            </a:xfrm>
            <a:prstGeom prst="line">
              <a:avLst/>
            </a:prstGeom>
            <a:grpFill/>
            <a:ln w="11112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 flipH="1">
              <a:off x="776688" y="5831190"/>
              <a:ext cx="331613" cy="260371"/>
            </a:xfrm>
            <a:prstGeom prst="line">
              <a:avLst/>
            </a:prstGeom>
            <a:grpFill/>
            <a:ln w="11112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/>
            <p:cNvSpPr txBox="1"/>
            <p:nvPr/>
          </p:nvSpPr>
          <p:spPr>
            <a:xfrm>
              <a:off x="2734363" y="4888264"/>
              <a:ext cx="450166" cy="84405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1</a:t>
              </a: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2107704" y="4171097"/>
              <a:ext cx="450166" cy="84405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2</a:t>
              </a: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1177826" y="4401900"/>
              <a:ext cx="450166" cy="84405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3</a:t>
              </a: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1086569" y="5350507"/>
              <a:ext cx="450166" cy="84405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4</a:t>
              </a: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1924293" y="5596649"/>
              <a:ext cx="450166" cy="84405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0</a:t>
              </a:r>
            </a:p>
          </p:txBody>
        </p:sp>
      </p:grpSp>
      <p:cxnSp>
        <p:nvCxnSpPr>
          <p:cNvPr id="56" name="Straight Arrow Connector 55"/>
          <p:cNvCxnSpPr/>
          <p:nvPr/>
        </p:nvCxnSpPr>
        <p:spPr>
          <a:xfrm flipV="1">
            <a:off x="2505800" y="5101596"/>
            <a:ext cx="1351634" cy="2"/>
          </a:xfrm>
          <a:prstGeom prst="straightConnector1">
            <a:avLst/>
          </a:prstGeom>
          <a:ln w="38100">
            <a:solidFill>
              <a:schemeClr val="accent4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Rectangle 57"/>
              <p:cNvSpPr/>
              <p:nvPr/>
            </p:nvSpPr>
            <p:spPr>
              <a:xfrm>
                <a:off x="2486457" y="4435960"/>
                <a:ext cx="1309488" cy="5538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2</m:t>
                          </m:r>
                          <m:r>
                            <a:rPr lang="en-US" sz="3200" i="1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3200" b="0" i="1" smtClean="0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3200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i="1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8" name="Rectangle 5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6457" y="4435960"/>
                <a:ext cx="1309488" cy="55388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0" name="Group 59"/>
          <p:cNvGrpSpPr/>
          <p:nvPr/>
        </p:nvGrpSpPr>
        <p:grpSpPr>
          <a:xfrm>
            <a:off x="4051051" y="4249597"/>
            <a:ext cx="1982540" cy="1932911"/>
            <a:chOff x="5989336" y="4027996"/>
            <a:chExt cx="2704498" cy="2721867"/>
          </a:xfrm>
        </p:grpSpPr>
        <p:sp>
          <p:nvSpPr>
            <p:cNvPr id="22" name="Oval 21"/>
            <p:cNvSpPr/>
            <p:nvPr/>
          </p:nvSpPr>
          <p:spPr>
            <a:xfrm>
              <a:off x="6001919" y="4079631"/>
              <a:ext cx="2513430" cy="2513430"/>
            </a:xfrm>
            <a:prstGeom prst="ellipse">
              <a:avLst/>
            </a:prstGeom>
            <a:noFill/>
            <a:ln w="730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24" name="Straight Connector 23"/>
            <p:cNvCxnSpPr/>
            <p:nvPr/>
          </p:nvCxnSpPr>
          <p:spPr>
            <a:xfrm flipH="1">
              <a:off x="8286861" y="5336346"/>
              <a:ext cx="406973" cy="0"/>
            </a:xfrm>
            <a:prstGeom prst="line">
              <a:avLst/>
            </a:prstGeom>
            <a:ln w="1111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flipH="1">
              <a:off x="7695100" y="4027996"/>
              <a:ext cx="168740" cy="325903"/>
            </a:xfrm>
            <a:prstGeom prst="line">
              <a:avLst/>
            </a:prstGeom>
            <a:ln w="1111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6228398" y="4333645"/>
              <a:ext cx="264312" cy="300100"/>
            </a:xfrm>
            <a:prstGeom prst="line">
              <a:avLst/>
            </a:prstGeom>
            <a:ln w="1111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7523338" y="6375467"/>
              <a:ext cx="60573" cy="374396"/>
            </a:xfrm>
            <a:prstGeom prst="line">
              <a:avLst/>
            </a:prstGeom>
            <a:ln w="1111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 flipH="1">
              <a:off x="5989336" y="5882825"/>
              <a:ext cx="331613" cy="260371"/>
            </a:xfrm>
            <a:prstGeom prst="line">
              <a:avLst/>
            </a:prstGeom>
            <a:ln w="1111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/>
            <p:cNvSpPr txBox="1"/>
            <p:nvPr/>
          </p:nvSpPr>
          <p:spPr>
            <a:xfrm>
              <a:off x="7908914" y="5015822"/>
              <a:ext cx="450165" cy="8234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1</a:t>
              </a: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7361131" y="4208894"/>
              <a:ext cx="450167" cy="8234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2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6413990" y="4367071"/>
              <a:ext cx="450167" cy="8234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/>
                <a:t>3</a:t>
              </a:r>
              <a:endParaRPr lang="en-US" sz="3200" dirty="0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6319464" y="5452292"/>
              <a:ext cx="450165" cy="8234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/>
                <a:t>4</a:t>
              </a:r>
              <a:endParaRPr lang="en-US" sz="3200" dirty="0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7182049" y="5691980"/>
              <a:ext cx="450167" cy="8234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0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ectangle 60"/>
              <p:cNvSpPr/>
              <p:nvPr/>
            </p:nvSpPr>
            <p:spPr>
              <a:xfrm>
                <a:off x="3473210" y="4059347"/>
                <a:ext cx="888384" cy="381515"/>
              </a:xfrm>
              <a:prstGeom prst="rect">
                <a:avLst/>
              </a:prstGeom>
              <a:ln>
                <a:solidFill>
                  <a:schemeClr val="accent4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2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b="0" i="1" smtClean="0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1" name="Rectangle 6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3210" y="4059347"/>
                <a:ext cx="888384" cy="381515"/>
              </a:xfrm>
              <a:prstGeom prst="rect">
                <a:avLst/>
              </a:prstGeom>
              <a:blipFill rotWithShape="0">
                <a:blip r:embed="rId4"/>
                <a:stretch>
                  <a:fillRect b="-9375"/>
                </a:stretch>
              </a:blipFill>
              <a:ln>
                <a:solidFill>
                  <a:schemeClr val="accent4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tangle 61"/>
              <p:cNvSpPr/>
              <p:nvPr/>
            </p:nvSpPr>
            <p:spPr>
              <a:xfrm>
                <a:off x="6052295" y="4987053"/>
                <a:ext cx="888384" cy="38151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4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2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b="0" i="1" smtClean="0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2" name="Rectangle 6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2295" y="4987053"/>
                <a:ext cx="888384" cy="381515"/>
              </a:xfrm>
              <a:prstGeom prst="rect">
                <a:avLst/>
              </a:prstGeom>
              <a:blipFill rotWithShape="0">
                <a:blip r:embed="rId5"/>
                <a:stretch>
                  <a:fillRect b="-9231"/>
                </a:stretch>
              </a:blipFill>
              <a:ln>
                <a:solidFill>
                  <a:schemeClr val="accent4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Rectangle 62"/>
              <p:cNvSpPr/>
              <p:nvPr/>
            </p:nvSpPr>
            <p:spPr>
              <a:xfrm>
                <a:off x="5129540" y="3843601"/>
                <a:ext cx="888384" cy="381515"/>
              </a:xfrm>
              <a:prstGeom prst="rect">
                <a:avLst/>
              </a:prstGeom>
              <a:ln>
                <a:solidFill>
                  <a:schemeClr val="accent4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2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b="0" i="1" smtClean="0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3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3" name="Rectangle 6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9540" y="3843601"/>
                <a:ext cx="888384" cy="381515"/>
              </a:xfrm>
              <a:prstGeom prst="rect">
                <a:avLst/>
              </a:prstGeom>
              <a:blipFill rotWithShape="0">
                <a:blip r:embed="rId6"/>
                <a:stretch>
                  <a:fillRect b="-9375"/>
                </a:stretch>
              </a:blipFill>
              <a:ln>
                <a:solidFill>
                  <a:schemeClr val="accent4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Rectangle 63"/>
              <p:cNvSpPr/>
              <p:nvPr/>
            </p:nvSpPr>
            <p:spPr>
              <a:xfrm>
                <a:off x="3144755" y="5604756"/>
                <a:ext cx="888384" cy="381515"/>
              </a:xfrm>
              <a:prstGeom prst="rect">
                <a:avLst/>
              </a:prstGeom>
              <a:ln>
                <a:solidFill>
                  <a:schemeClr val="accent4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2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b="0" i="1" smtClean="0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4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4" name="Rectangle 6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4755" y="5604756"/>
                <a:ext cx="888384" cy="381515"/>
              </a:xfrm>
              <a:prstGeom prst="rect">
                <a:avLst/>
              </a:prstGeom>
              <a:blipFill rotWithShape="0">
                <a:blip r:embed="rId7"/>
                <a:stretch>
                  <a:fillRect b="-9231"/>
                </a:stretch>
              </a:blipFill>
              <a:ln>
                <a:solidFill>
                  <a:schemeClr val="accent4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tangle 64"/>
              <p:cNvSpPr/>
              <p:nvPr/>
            </p:nvSpPr>
            <p:spPr>
              <a:xfrm>
                <a:off x="5315944" y="5844769"/>
                <a:ext cx="888384" cy="38151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4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2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b="0" i="1" smtClean="0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2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5" name="Rectangle 6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5944" y="5844769"/>
                <a:ext cx="888384" cy="381515"/>
              </a:xfrm>
              <a:prstGeom prst="rect">
                <a:avLst/>
              </a:prstGeom>
              <a:blipFill rotWithShape="0">
                <a:blip r:embed="rId8"/>
                <a:stretch>
                  <a:fillRect b="-9375"/>
                </a:stretch>
              </a:blipFill>
              <a:ln>
                <a:solidFill>
                  <a:schemeClr val="accent4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8100395">
            <a:off x="6551608" y="145462"/>
            <a:ext cx="943200" cy="613304"/>
          </a:xfrm>
          <a:prstGeom prst="rect">
            <a:avLst/>
          </a:prstGeom>
        </p:spPr>
      </p:pic>
      <p:sp>
        <p:nvSpPr>
          <p:cNvPr id="70" name="TextBox 69"/>
          <p:cNvSpPr txBox="1"/>
          <p:nvPr/>
        </p:nvSpPr>
        <p:spPr>
          <a:xfrm>
            <a:off x="381145" y="5801605"/>
            <a:ext cx="561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U =</a:t>
            </a:r>
          </a:p>
        </p:txBody>
      </p:sp>
      <p:grpSp>
        <p:nvGrpSpPr>
          <p:cNvPr id="77" name="Group 76"/>
          <p:cNvGrpSpPr/>
          <p:nvPr/>
        </p:nvGrpSpPr>
        <p:grpSpPr>
          <a:xfrm>
            <a:off x="8127393" y="3946812"/>
            <a:ext cx="2152516" cy="2279472"/>
            <a:chOff x="7911816" y="5029464"/>
            <a:chExt cx="1383340" cy="1137033"/>
          </a:xfrm>
        </p:grpSpPr>
        <p:sp>
          <p:nvSpPr>
            <p:cNvPr id="71" name="Rectangle 70"/>
            <p:cNvSpPr/>
            <p:nvPr/>
          </p:nvSpPr>
          <p:spPr>
            <a:xfrm>
              <a:off x="7911816" y="5054303"/>
              <a:ext cx="398859" cy="349520"/>
            </a:xfrm>
            <a:prstGeom prst="rect">
              <a:avLst/>
            </a:prstGeom>
            <a:noFill/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72" name="Rectangle 71"/>
            <p:cNvSpPr/>
            <p:nvPr/>
          </p:nvSpPr>
          <p:spPr>
            <a:xfrm>
              <a:off x="7924398" y="5431438"/>
              <a:ext cx="398859" cy="349520"/>
            </a:xfrm>
            <a:prstGeom prst="rect">
              <a:avLst/>
            </a:prstGeom>
            <a:noFill/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73" name="Rectangle 72"/>
            <p:cNvSpPr/>
            <p:nvPr/>
          </p:nvSpPr>
          <p:spPr>
            <a:xfrm>
              <a:off x="7925890" y="5816977"/>
              <a:ext cx="398859" cy="349520"/>
            </a:xfrm>
            <a:prstGeom prst="rect">
              <a:avLst/>
            </a:prstGeom>
            <a:noFill/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8282990" y="5029464"/>
              <a:ext cx="956603" cy="2609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1</a:t>
              </a: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8297953" y="5434924"/>
              <a:ext cx="956603" cy="2609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2</a:t>
              </a: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8338553" y="5840384"/>
              <a:ext cx="956603" cy="2609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3</a:t>
              </a:r>
            </a:p>
          </p:txBody>
        </p:sp>
      </p:grpSp>
      <p:cxnSp>
        <p:nvCxnSpPr>
          <p:cNvPr id="78" name="Straight Arrow Connector 77"/>
          <p:cNvCxnSpPr/>
          <p:nvPr/>
        </p:nvCxnSpPr>
        <p:spPr>
          <a:xfrm flipV="1">
            <a:off x="7111818" y="5197676"/>
            <a:ext cx="879878" cy="1859"/>
          </a:xfrm>
          <a:prstGeom prst="straightConnector1">
            <a:avLst/>
          </a:prstGeom>
          <a:ln w="38100">
            <a:solidFill>
              <a:schemeClr val="accent4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Rectangle 78"/>
          <p:cNvSpPr/>
          <p:nvPr/>
        </p:nvSpPr>
        <p:spPr>
          <a:xfrm>
            <a:off x="6956542" y="4701212"/>
            <a:ext cx="130948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mod 3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1739860" y="5909792"/>
            <a:ext cx="19335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4">
                    <a:lumMod val="50000"/>
                  </a:schemeClr>
                </a:solidFill>
              </a:rPr>
              <a:t>This step just scrambles stuff up.  No collisions here!</a:t>
            </a:r>
          </a:p>
        </p:txBody>
      </p:sp>
      <p:cxnSp>
        <p:nvCxnSpPr>
          <p:cNvPr id="82" name="Straight Arrow Connector 81"/>
          <p:cNvCxnSpPr/>
          <p:nvPr/>
        </p:nvCxnSpPr>
        <p:spPr>
          <a:xfrm flipV="1">
            <a:off x="2468640" y="5246147"/>
            <a:ext cx="572688" cy="670269"/>
          </a:xfrm>
          <a:prstGeom prst="straightConnector1">
            <a:avLst/>
          </a:prstGeom>
          <a:ln w="15875">
            <a:solidFill>
              <a:schemeClr val="accent4">
                <a:lumMod val="50000"/>
              </a:schemeClr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/>
          <p:cNvSpPr txBox="1"/>
          <p:nvPr/>
        </p:nvSpPr>
        <p:spPr>
          <a:xfrm>
            <a:off x="6385491" y="5913854"/>
            <a:ext cx="21958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4">
                    <a:lumMod val="50000"/>
                  </a:schemeClr>
                </a:solidFill>
              </a:rPr>
              <a:t>This step is the one where two </a:t>
            </a:r>
            <a:r>
              <a:rPr lang="en-US" sz="1600">
                <a:solidFill>
                  <a:schemeClr val="accent4">
                    <a:lumMod val="50000"/>
                  </a:schemeClr>
                </a:solidFill>
              </a:rPr>
              <a:t>different elements might collide.</a:t>
            </a:r>
            <a:endParaRPr lang="en-US" sz="1600" dirty="0">
              <a:solidFill>
                <a:schemeClr val="accent4">
                  <a:lumMod val="50000"/>
                </a:schemeClr>
              </a:solidFill>
            </a:endParaRPr>
          </a:p>
        </p:txBody>
      </p:sp>
      <p:cxnSp>
        <p:nvCxnSpPr>
          <p:cNvPr id="86" name="Straight Arrow Connector 85"/>
          <p:cNvCxnSpPr>
            <a:stCxn id="85" idx="0"/>
          </p:cNvCxnSpPr>
          <p:nvPr/>
        </p:nvCxnSpPr>
        <p:spPr>
          <a:xfrm flipH="1" flipV="1">
            <a:off x="7410620" y="5282882"/>
            <a:ext cx="72772" cy="630972"/>
          </a:xfrm>
          <a:prstGeom prst="straightConnector1">
            <a:avLst/>
          </a:prstGeom>
          <a:ln w="15875">
            <a:solidFill>
              <a:schemeClr val="accent4">
                <a:lumMod val="50000"/>
              </a:schemeClr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Freeform 88"/>
          <p:cNvSpPr/>
          <p:nvPr/>
        </p:nvSpPr>
        <p:spPr>
          <a:xfrm rot="20855154">
            <a:off x="5034962" y="4300921"/>
            <a:ext cx="3319699" cy="1832373"/>
          </a:xfrm>
          <a:custGeom>
            <a:avLst/>
            <a:gdLst>
              <a:gd name="connsiteX0" fmla="*/ 1353 w 2055236"/>
              <a:gd name="connsiteY0" fmla="*/ 833567 h 1832373"/>
              <a:gd name="connsiteX1" fmla="*/ 85759 w 2055236"/>
              <a:gd name="connsiteY1" fmla="*/ 256792 h 1832373"/>
              <a:gd name="connsiteX2" fmla="*/ 549993 w 2055236"/>
              <a:gd name="connsiteY2" fmla="*/ 3573 h 1832373"/>
              <a:gd name="connsiteX3" fmla="*/ 1211174 w 2055236"/>
              <a:gd name="connsiteY3" fmla="*/ 425604 h 1832373"/>
              <a:gd name="connsiteX4" fmla="*/ 1394054 w 2055236"/>
              <a:gd name="connsiteY4" fmla="*/ 1522884 h 1832373"/>
              <a:gd name="connsiteX5" fmla="*/ 2055236 w 2055236"/>
              <a:gd name="connsiteY5" fmla="*/ 1832373 h 1832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55236" h="1832373">
                <a:moveTo>
                  <a:pt x="1353" y="833567"/>
                </a:moveTo>
                <a:cubicBezTo>
                  <a:pt x="-2164" y="614345"/>
                  <a:pt x="-5681" y="395124"/>
                  <a:pt x="85759" y="256792"/>
                </a:cubicBezTo>
                <a:cubicBezTo>
                  <a:pt x="177199" y="118460"/>
                  <a:pt x="362424" y="-24562"/>
                  <a:pt x="549993" y="3573"/>
                </a:cubicBezTo>
                <a:cubicBezTo>
                  <a:pt x="737562" y="31708"/>
                  <a:pt x="1070497" y="172386"/>
                  <a:pt x="1211174" y="425604"/>
                </a:cubicBezTo>
                <a:cubicBezTo>
                  <a:pt x="1351851" y="678822"/>
                  <a:pt x="1253377" y="1288423"/>
                  <a:pt x="1394054" y="1522884"/>
                </a:cubicBezTo>
                <a:cubicBezTo>
                  <a:pt x="1534731" y="1757345"/>
                  <a:pt x="2055236" y="1832373"/>
                  <a:pt x="2055236" y="1832373"/>
                </a:cubicBezTo>
              </a:path>
            </a:pathLst>
          </a:custGeom>
          <a:noFill/>
          <a:ln w="25400">
            <a:solidFill>
              <a:srgbClr val="7030A0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90" name="Freeform 89"/>
          <p:cNvSpPr/>
          <p:nvPr/>
        </p:nvSpPr>
        <p:spPr>
          <a:xfrm>
            <a:off x="4303365" y="3689363"/>
            <a:ext cx="4095047" cy="2346995"/>
          </a:xfrm>
          <a:custGeom>
            <a:avLst/>
            <a:gdLst>
              <a:gd name="connsiteX0" fmla="*/ 235 w 2659029"/>
              <a:gd name="connsiteY0" fmla="*/ 731589 h 2913400"/>
              <a:gd name="connsiteX1" fmla="*/ 112777 w 2659029"/>
              <a:gd name="connsiteY1" fmla="*/ 351761 h 2913400"/>
              <a:gd name="connsiteX2" fmla="*/ 689552 w 2659029"/>
              <a:gd name="connsiteY2" fmla="*/ 69 h 2913400"/>
              <a:gd name="connsiteX3" fmla="*/ 1167854 w 2659029"/>
              <a:gd name="connsiteY3" fmla="*/ 379896 h 2913400"/>
              <a:gd name="connsiteX4" fmla="*/ 1336666 w 2659029"/>
              <a:gd name="connsiteY4" fmla="*/ 1294296 h 2913400"/>
              <a:gd name="connsiteX5" fmla="*/ 1885306 w 2659029"/>
              <a:gd name="connsiteY5" fmla="*/ 2743269 h 2913400"/>
              <a:gd name="connsiteX6" fmla="*/ 2659029 w 2659029"/>
              <a:gd name="connsiteY6" fmla="*/ 2827675 h 291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59029" h="2913400">
                <a:moveTo>
                  <a:pt x="235" y="731589"/>
                </a:moveTo>
                <a:cubicBezTo>
                  <a:pt x="-937" y="602635"/>
                  <a:pt x="-2109" y="473681"/>
                  <a:pt x="112777" y="351761"/>
                </a:cubicBezTo>
                <a:cubicBezTo>
                  <a:pt x="227663" y="229841"/>
                  <a:pt x="513706" y="-4620"/>
                  <a:pt x="689552" y="69"/>
                </a:cubicBezTo>
                <a:cubicBezTo>
                  <a:pt x="865398" y="4758"/>
                  <a:pt x="1060002" y="164192"/>
                  <a:pt x="1167854" y="379896"/>
                </a:cubicBezTo>
                <a:cubicBezTo>
                  <a:pt x="1275706" y="595600"/>
                  <a:pt x="1217091" y="900401"/>
                  <a:pt x="1336666" y="1294296"/>
                </a:cubicBezTo>
                <a:cubicBezTo>
                  <a:pt x="1456241" y="1688191"/>
                  <a:pt x="1664912" y="2487706"/>
                  <a:pt x="1885306" y="2743269"/>
                </a:cubicBezTo>
                <a:cubicBezTo>
                  <a:pt x="2105700" y="2998832"/>
                  <a:pt x="2382364" y="2913253"/>
                  <a:pt x="2659029" y="2827675"/>
                </a:cubicBezTo>
              </a:path>
            </a:pathLst>
          </a:custGeom>
          <a:noFill/>
          <a:ln w="31750">
            <a:solidFill>
              <a:srgbClr val="CF6E6C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1" name="Picture 90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2334" y="5551149"/>
            <a:ext cx="854311" cy="854311"/>
          </a:xfrm>
          <a:prstGeom prst="rect">
            <a:avLst/>
          </a:prstGeom>
        </p:spPr>
      </p:pic>
      <p:sp>
        <p:nvSpPr>
          <p:cNvPr id="6" name="Freeform 5">
            <a:extLst>
              <a:ext uri="{FF2B5EF4-FFF2-40B4-BE49-F238E27FC236}">
                <a16:creationId xmlns:a16="http://schemas.microsoft.com/office/drawing/2014/main" id="{F84EE4D1-14CF-F245-B0BC-057E09C03988}"/>
              </a:ext>
            </a:extLst>
          </p:cNvPr>
          <p:cNvSpPr/>
          <p:nvPr/>
        </p:nvSpPr>
        <p:spPr>
          <a:xfrm>
            <a:off x="1937288" y="3800815"/>
            <a:ext cx="3006671" cy="1701083"/>
          </a:xfrm>
          <a:custGeom>
            <a:avLst/>
            <a:gdLst>
              <a:gd name="connsiteX0" fmla="*/ 0 w 3006671"/>
              <a:gd name="connsiteY0" fmla="*/ 166751 h 1701083"/>
              <a:gd name="connsiteX1" fmla="*/ 573437 w 3006671"/>
              <a:gd name="connsiteY1" fmla="*/ 73761 h 1701083"/>
              <a:gd name="connsiteX2" fmla="*/ 2340244 w 3006671"/>
              <a:gd name="connsiteY2" fmla="*/ 1112148 h 1701083"/>
              <a:gd name="connsiteX3" fmla="*/ 3006671 w 3006671"/>
              <a:gd name="connsiteY3" fmla="*/ 1701083 h 1701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6671" h="1701083">
                <a:moveTo>
                  <a:pt x="0" y="166751"/>
                </a:moveTo>
                <a:cubicBezTo>
                  <a:pt x="91698" y="41473"/>
                  <a:pt x="183396" y="-83805"/>
                  <a:pt x="573437" y="73761"/>
                </a:cubicBezTo>
                <a:cubicBezTo>
                  <a:pt x="963478" y="231327"/>
                  <a:pt x="1934705" y="840928"/>
                  <a:pt x="2340244" y="1112148"/>
                </a:cubicBezTo>
                <a:cubicBezTo>
                  <a:pt x="2745783" y="1383368"/>
                  <a:pt x="2876227" y="1542225"/>
                  <a:pt x="3006671" y="1701083"/>
                </a:cubicBezTo>
              </a:path>
            </a:pathLst>
          </a:custGeom>
          <a:noFill/>
          <a:ln w="31750">
            <a:solidFill>
              <a:srgbClr val="7030A0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2BE44D29-1F80-FE40-AB5D-0FB80B3107C6}"/>
              </a:ext>
            </a:extLst>
          </p:cNvPr>
          <p:cNvSpPr/>
          <p:nvPr/>
        </p:nvSpPr>
        <p:spPr>
          <a:xfrm>
            <a:off x="2433234" y="3857504"/>
            <a:ext cx="1689315" cy="993465"/>
          </a:xfrm>
          <a:custGeom>
            <a:avLst/>
            <a:gdLst>
              <a:gd name="connsiteX0" fmla="*/ 0 w 1689315"/>
              <a:gd name="connsiteY0" fmla="*/ 993465 h 993465"/>
              <a:gd name="connsiteX1" fmla="*/ 325464 w 1689315"/>
              <a:gd name="connsiteY1" fmla="*/ 373533 h 993465"/>
              <a:gd name="connsiteX2" fmla="*/ 883403 w 1689315"/>
              <a:gd name="connsiteY2" fmla="*/ 1574 h 993465"/>
              <a:gd name="connsiteX3" fmla="*/ 1689315 w 1689315"/>
              <a:gd name="connsiteY3" fmla="*/ 265045 h 9934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89315" h="993465">
                <a:moveTo>
                  <a:pt x="0" y="993465"/>
                </a:moveTo>
                <a:cubicBezTo>
                  <a:pt x="89115" y="766156"/>
                  <a:pt x="178230" y="538848"/>
                  <a:pt x="325464" y="373533"/>
                </a:cubicBezTo>
                <a:cubicBezTo>
                  <a:pt x="472698" y="208218"/>
                  <a:pt x="656095" y="19655"/>
                  <a:pt x="883403" y="1574"/>
                </a:cubicBezTo>
                <a:cubicBezTo>
                  <a:pt x="1110711" y="-16507"/>
                  <a:pt x="1400013" y="124269"/>
                  <a:pt x="1689315" y="265045"/>
                </a:cubicBezTo>
              </a:path>
            </a:pathLst>
          </a:custGeom>
          <a:noFill/>
          <a:ln w="31750">
            <a:solidFill>
              <a:srgbClr val="CF6E6C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988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500"/>
                            </p:stCondLst>
                            <p:childTnLst>
                              <p:par>
                                <p:cTn id="10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6" grpId="0" animBg="1"/>
      <p:bldP spid="17" grpId="0"/>
      <p:bldP spid="18" grpId="0" animBg="1"/>
      <p:bldP spid="19" grpId="0" animBg="1"/>
      <p:bldP spid="58" grpId="0"/>
      <p:bldP spid="61" grpId="0" animBg="1"/>
      <p:bldP spid="62" grpId="0" animBg="1"/>
      <p:bldP spid="63" grpId="0" animBg="1"/>
      <p:bldP spid="64" grpId="0" animBg="1"/>
      <p:bldP spid="65" grpId="0" animBg="1"/>
      <p:bldP spid="70" grpId="0"/>
      <p:bldP spid="79" grpId="0"/>
      <p:bldP spid="81" grpId="0"/>
      <p:bldP spid="85" grpId="0"/>
      <p:bldP spid="89" grpId="0" animBg="1"/>
      <p:bldP spid="90" grpId="0" animBg="1"/>
      <p:bldP spid="6" grpId="0" animBg="1"/>
      <p:bldP spid="7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484" y="108166"/>
            <a:ext cx="7886700" cy="1325563"/>
          </a:xfrm>
        </p:spPr>
        <p:txBody>
          <a:bodyPr/>
          <a:lstStyle/>
          <a:p>
            <a:r>
              <a:rPr lang="en-US" dirty="0"/>
              <a:t>h takes O(log M) bits to store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5483" y="1433729"/>
            <a:ext cx="9095059" cy="5178086"/>
          </a:xfrm>
        </p:spPr>
        <p:txBody>
          <a:bodyPr>
            <a:normAutofit/>
          </a:bodyPr>
          <a:lstStyle/>
          <a:p>
            <a:r>
              <a:rPr lang="en-US" dirty="0"/>
              <a:t>Just need to store two numbers: 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>
                <a:solidFill>
                  <a:schemeClr val="accent4"/>
                </a:solidFill>
              </a:rPr>
              <a:t>a is in {1,</a:t>
            </a:r>
            <a:r>
              <a:rPr lang="mr-IN" dirty="0">
                <a:solidFill>
                  <a:schemeClr val="accent4"/>
                </a:solidFill>
              </a:rPr>
              <a:t>…</a:t>
            </a:r>
            <a:r>
              <a:rPr lang="en-US" dirty="0">
                <a:solidFill>
                  <a:schemeClr val="accent4"/>
                </a:solidFill>
              </a:rPr>
              <a:t>,p-1}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>
                <a:solidFill>
                  <a:schemeClr val="accent4"/>
                </a:solidFill>
              </a:rPr>
              <a:t>b is in {0,</a:t>
            </a:r>
            <a:r>
              <a:rPr lang="mr-IN" dirty="0">
                <a:solidFill>
                  <a:schemeClr val="accent4"/>
                </a:solidFill>
              </a:rPr>
              <a:t>…</a:t>
            </a:r>
            <a:r>
              <a:rPr lang="en-US" dirty="0">
                <a:solidFill>
                  <a:schemeClr val="accent4"/>
                </a:solidFill>
              </a:rPr>
              <a:t>,p-1}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>
                <a:solidFill>
                  <a:schemeClr val="accent4"/>
                </a:solidFill>
              </a:rPr>
              <a:t>So about 2log(p) bits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>
                <a:solidFill>
                  <a:schemeClr val="accent4"/>
                </a:solidFill>
              </a:rPr>
              <a:t>By our choice of p (close to M), that’s O(log(M)) bits.</a:t>
            </a:r>
          </a:p>
          <a:p>
            <a:r>
              <a:rPr lang="en-US" dirty="0"/>
              <a:t>Also, given a and b, h is fast to evaluate!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It takes time O(1) to compute h(x).</a:t>
            </a:r>
          </a:p>
          <a:p>
            <a:r>
              <a:rPr lang="en-US" dirty="0"/>
              <a:t>Compare: direct addressing was M bits!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Twitter example: 2log(M) =2*280 log(128) = </a:t>
            </a:r>
            <a:r>
              <a:rPr lang="en-US" b="1" dirty="0">
                <a:solidFill>
                  <a:schemeClr val="accent4"/>
                </a:solidFill>
              </a:rPr>
              <a:t>3920</a:t>
            </a:r>
            <a:r>
              <a:rPr lang="en-US" dirty="0">
                <a:solidFill>
                  <a:schemeClr val="accent4"/>
                </a:solidFill>
              </a:rPr>
              <a:t> vs M = </a:t>
            </a:r>
            <a:r>
              <a:rPr lang="en-US" b="1" dirty="0">
                <a:solidFill>
                  <a:schemeClr val="accent4"/>
                </a:solidFill>
              </a:rPr>
              <a:t>128</a:t>
            </a:r>
            <a:r>
              <a:rPr lang="en-US" b="1" baseline="30000" dirty="0">
                <a:solidFill>
                  <a:schemeClr val="accent4"/>
                </a:solidFill>
              </a:rPr>
              <a:t>280</a:t>
            </a:r>
            <a:r>
              <a:rPr lang="en-US" b="1" dirty="0">
                <a:solidFill>
                  <a:schemeClr val="accent4"/>
                </a:solidFill>
              </a:rPr>
              <a:t>  </a:t>
            </a:r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639832" y="1141341"/>
            <a:ext cx="19154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>
                <a:solidFill>
                  <a:schemeClr val="bg1"/>
                </a:solidFill>
              </a:rPr>
              <a:t>1,2,3,4,5</a:t>
            </a:r>
            <a:endParaRPr lang="en-US" sz="3200" dirty="0">
              <a:solidFill>
                <a:schemeClr val="bg1"/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 flipH="1">
            <a:off x="5902859" y="1178947"/>
            <a:ext cx="960330" cy="1236003"/>
            <a:chOff x="628650" y="4603505"/>
            <a:chExt cx="1602601" cy="1833560"/>
          </a:xfrm>
        </p:grpSpPr>
        <p:sp>
          <p:nvSpPr>
            <p:cNvPr id="10" name="Freeform 9"/>
            <p:cNvSpPr/>
            <p:nvPr/>
          </p:nvSpPr>
          <p:spPr>
            <a:xfrm>
              <a:off x="628650" y="4603505"/>
              <a:ext cx="1602601" cy="1833560"/>
            </a:xfrm>
            <a:custGeom>
              <a:avLst/>
              <a:gdLst>
                <a:gd name="connsiteX0" fmla="*/ 1546745 w 1937543"/>
                <a:gd name="connsiteY0" fmla="*/ 1017332 h 1984037"/>
                <a:gd name="connsiteX1" fmla="*/ 1846548 w 1937543"/>
                <a:gd name="connsiteY1" fmla="*/ 777489 h 1984037"/>
                <a:gd name="connsiteX2" fmla="*/ 1921499 w 1937543"/>
                <a:gd name="connsiteY2" fmla="*/ 597607 h 1984037"/>
                <a:gd name="connsiteX3" fmla="*/ 1576725 w 1937543"/>
                <a:gd name="connsiteY3" fmla="*/ 537647 h 1984037"/>
                <a:gd name="connsiteX4" fmla="*/ 1336883 w 1937543"/>
                <a:gd name="connsiteY4" fmla="*/ 612598 h 1984037"/>
                <a:gd name="connsiteX5" fmla="*/ 1351873 w 1937543"/>
                <a:gd name="connsiteY5" fmla="*/ 477686 h 1984037"/>
                <a:gd name="connsiteX6" fmla="*/ 1097040 w 1937543"/>
                <a:gd name="connsiteY6" fmla="*/ 267824 h 1984037"/>
                <a:gd name="connsiteX7" fmla="*/ 797237 w 1937543"/>
                <a:gd name="connsiteY7" fmla="*/ 462696 h 1984037"/>
                <a:gd name="connsiteX8" fmla="*/ 887178 w 1937543"/>
                <a:gd name="connsiteY8" fmla="*/ 687548 h 1984037"/>
                <a:gd name="connsiteX9" fmla="*/ 1157001 w 1937543"/>
                <a:gd name="connsiteY9" fmla="*/ 792480 h 1984037"/>
                <a:gd name="connsiteX10" fmla="*/ 962129 w 1937543"/>
                <a:gd name="connsiteY10" fmla="*/ 927391 h 1984037"/>
                <a:gd name="connsiteX11" fmla="*/ 647335 w 1937543"/>
                <a:gd name="connsiteY11" fmla="*/ 1287155 h 1984037"/>
                <a:gd name="connsiteX12" fmla="*/ 467453 w 1937543"/>
                <a:gd name="connsiteY12" fmla="*/ 1736860 h 1984037"/>
                <a:gd name="connsiteX13" fmla="*/ 197630 w 1937543"/>
                <a:gd name="connsiteY13" fmla="*/ 1586958 h 1984037"/>
                <a:gd name="connsiteX14" fmla="*/ 452463 w 1937543"/>
                <a:gd name="connsiteY14" fmla="*/ 1122263 h 1984037"/>
                <a:gd name="connsiteX15" fmla="*/ 677315 w 1937543"/>
                <a:gd name="connsiteY15" fmla="*/ 642578 h 1984037"/>
                <a:gd name="connsiteX16" fmla="*/ 512424 w 1937543"/>
                <a:gd name="connsiteY16" fmla="*/ 57961 h 1984037"/>
                <a:gd name="connsiteX17" fmla="*/ 62719 w 1937543"/>
                <a:gd name="connsiteY17" fmla="*/ 27981 h 1984037"/>
                <a:gd name="connsiteX18" fmla="*/ 197630 w 1937543"/>
                <a:gd name="connsiteY18" fmla="*/ 117922 h 1984037"/>
                <a:gd name="connsiteX19" fmla="*/ 407493 w 1937543"/>
                <a:gd name="connsiteY19" fmla="*/ 147902 h 1984037"/>
                <a:gd name="connsiteX20" fmla="*/ 557394 w 1937543"/>
                <a:gd name="connsiteY20" fmla="*/ 507666 h 1984037"/>
                <a:gd name="connsiteX21" fmla="*/ 317552 w 1937543"/>
                <a:gd name="connsiteY21" fmla="*/ 1107273 h 1984037"/>
                <a:gd name="connsiteX22" fmla="*/ 2758 w 1937543"/>
                <a:gd name="connsiteY22" fmla="*/ 1586958 h 1984037"/>
                <a:gd name="connsiteX23" fmla="*/ 182640 w 1937543"/>
                <a:gd name="connsiteY23" fmla="*/ 1856781 h 1984037"/>
                <a:gd name="connsiteX24" fmla="*/ 497434 w 1937543"/>
                <a:gd name="connsiteY24" fmla="*/ 1961712 h 1984037"/>
                <a:gd name="connsiteX25" fmla="*/ 647335 w 1937543"/>
                <a:gd name="connsiteY25" fmla="*/ 1886761 h 1984037"/>
                <a:gd name="connsiteX26" fmla="*/ 722286 w 1937543"/>
                <a:gd name="connsiteY26" fmla="*/ 1976702 h 1984037"/>
                <a:gd name="connsiteX27" fmla="*/ 1501775 w 1937543"/>
                <a:gd name="connsiteY27" fmla="*/ 1961712 h 1984037"/>
                <a:gd name="connsiteX28" fmla="*/ 1591715 w 1937543"/>
                <a:gd name="connsiteY28" fmla="*/ 1826801 h 1984037"/>
                <a:gd name="connsiteX29" fmla="*/ 1381853 w 1937543"/>
                <a:gd name="connsiteY29" fmla="*/ 1811811 h 1984037"/>
                <a:gd name="connsiteX30" fmla="*/ 1456804 w 1937543"/>
                <a:gd name="connsiteY30" fmla="*/ 1661909 h 1984037"/>
                <a:gd name="connsiteX31" fmla="*/ 1321893 w 1937543"/>
                <a:gd name="connsiteY31" fmla="*/ 1392086 h 1984037"/>
                <a:gd name="connsiteX32" fmla="*/ 1546745 w 1937543"/>
                <a:gd name="connsiteY32" fmla="*/ 1017332 h 1984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937543" h="1984037">
                  <a:moveTo>
                    <a:pt x="1546745" y="1017332"/>
                  </a:moveTo>
                  <a:cubicBezTo>
                    <a:pt x="1634187" y="914899"/>
                    <a:pt x="1784089" y="847443"/>
                    <a:pt x="1846548" y="777489"/>
                  </a:cubicBezTo>
                  <a:cubicBezTo>
                    <a:pt x="1909007" y="707535"/>
                    <a:pt x="1966470" y="637581"/>
                    <a:pt x="1921499" y="597607"/>
                  </a:cubicBezTo>
                  <a:cubicBezTo>
                    <a:pt x="1876528" y="557633"/>
                    <a:pt x="1674161" y="535148"/>
                    <a:pt x="1576725" y="537647"/>
                  </a:cubicBezTo>
                  <a:cubicBezTo>
                    <a:pt x="1479289" y="540145"/>
                    <a:pt x="1374358" y="622591"/>
                    <a:pt x="1336883" y="612598"/>
                  </a:cubicBezTo>
                  <a:cubicBezTo>
                    <a:pt x="1299408" y="602604"/>
                    <a:pt x="1391847" y="535148"/>
                    <a:pt x="1351873" y="477686"/>
                  </a:cubicBezTo>
                  <a:cubicBezTo>
                    <a:pt x="1311899" y="420224"/>
                    <a:pt x="1189479" y="270322"/>
                    <a:pt x="1097040" y="267824"/>
                  </a:cubicBezTo>
                  <a:cubicBezTo>
                    <a:pt x="1004601" y="265326"/>
                    <a:pt x="832214" y="392742"/>
                    <a:pt x="797237" y="462696"/>
                  </a:cubicBezTo>
                  <a:cubicBezTo>
                    <a:pt x="762260" y="532650"/>
                    <a:pt x="827217" y="632584"/>
                    <a:pt x="887178" y="687548"/>
                  </a:cubicBezTo>
                  <a:cubicBezTo>
                    <a:pt x="947139" y="742512"/>
                    <a:pt x="1144509" y="752506"/>
                    <a:pt x="1157001" y="792480"/>
                  </a:cubicBezTo>
                  <a:cubicBezTo>
                    <a:pt x="1169493" y="832454"/>
                    <a:pt x="1047073" y="844945"/>
                    <a:pt x="962129" y="927391"/>
                  </a:cubicBezTo>
                  <a:cubicBezTo>
                    <a:pt x="877185" y="1009837"/>
                    <a:pt x="729781" y="1152244"/>
                    <a:pt x="647335" y="1287155"/>
                  </a:cubicBezTo>
                  <a:cubicBezTo>
                    <a:pt x="564889" y="1422066"/>
                    <a:pt x="542404" y="1686893"/>
                    <a:pt x="467453" y="1736860"/>
                  </a:cubicBezTo>
                  <a:cubicBezTo>
                    <a:pt x="392502" y="1786827"/>
                    <a:pt x="200128" y="1689391"/>
                    <a:pt x="197630" y="1586958"/>
                  </a:cubicBezTo>
                  <a:cubicBezTo>
                    <a:pt x="195132" y="1484525"/>
                    <a:pt x="372515" y="1279660"/>
                    <a:pt x="452463" y="1122263"/>
                  </a:cubicBezTo>
                  <a:cubicBezTo>
                    <a:pt x="532411" y="964866"/>
                    <a:pt x="667322" y="819962"/>
                    <a:pt x="677315" y="642578"/>
                  </a:cubicBezTo>
                  <a:cubicBezTo>
                    <a:pt x="687308" y="465194"/>
                    <a:pt x="614857" y="160394"/>
                    <a:pt x="512424" y="57961"/>
                  </a:cubicBezTo>
                  <a:cubicBezTo>
                    <a:pt x="409991" y="-44472"/>
                    <a:pt x="115185" y="17987"/>
                    <a:pt x="62719" y="27981"/>
                  </a:cubicBezTo>
                  <a:cubicBezTo>
                    <a:pt x="10253" y="37975"/>
                    <a:pt x="140168" y="97935"/>
                    <a:pt x="197630" y="117922"/>
                  </a:cubicBezTo>
                  <a:cubicBezTo>
                    <a:pt x="255092" y="137909"/>
                    <a:pt x="347532" y="82945"/>
                    <a:pt x="407493" y="147902"/>
                  </a:cubicBezTo>
                  <a:cubicBezTo>
                    <a:pt x="467454" y="212859"/>
                    <a:pt x="572384" y="347771"/>
                    <a:pt x="557394" y="507666"/>
                  </a:cubicBezTo>
                  <a:cubicBezTo>
                    <a:pt x="542404" y="667561"/>
                    <a:pt x="409991" y="927391"/>
                    <a:pt x="317552" y="1107273"/>
                  </a:cubicBezTo>
                  <a:cubicBezTo>
                    <a:pt x="225113" y="1287155"/>
                    <a:pt x="25243" y="1462040"/>
                    <a:pt x="2758" y="1586958"/>
                  </a:cubicBezTo>
                  <a:cubicBezTo>
                    <a:pt x="-19727" y="1711876"/>
                    <a:pt x="100194" y="1794322"/>
                    <a:pt x="182640" y="1856781"/>
                  </a:cubicBezTo>
                  <a:cubicBezTo>
                    <a:pt x="265086" y="1919240"/>
                    <a:pt x="419985" y="1956715"/>
                    <a:pt x="497434" y="1961712"/>
                  </a:cubicBezTo>
                  <a:cubicBezTo>
                    <a:pt x="574883" y="1966709"/>
                    <a:pt x="609860" y="1884263"/>
                    <a:pt x="647335" y="1886761"/>
                  </a:cubicBezTo>
                  <a:cubicBezTo>
                    <a:pt x="684810" y="1889259"/>
                    <a:pt x="579879" y="1964210"/>
                    <a:pt x="722286" y="1976702"/>
                  </a:cubicBezTo>
                  <a:cubicBezTo>
                    <a:pt x="864693" y="1989194"/>
                    <a:pt x="1356870" y="1986695"/>
                    <a:pt x="1501775" y="1961712"/>
                  </a:cubicBezTo>
                  <a:cubicBezTo>
                    <a:pt x="1646680" y="1936729"/>
                    <a:pt x="1611702" y="1851784"/>
                    <a:pt x="1591715" y="1826801"/>
                  </a:cubicBezTo>
                  <a:cubicBezTo>
                    <a:pt x="1571728" y="1801818"/>
                    <a:pt x="1404338" y="1839293"/>
                    <a:pt x="1381853" y="1811811"/>
                  </a:cubicBezTo>
                  <a:cubicBezTo>
                    <a:pt x="1359368" y="1784329"/>
                    <a:pt x="1466797" y="1731863"/>
                    <a:pt x="1456804" y="1661909"/>
                  </a:cubicBezTo>
                  <a:cubicBezTo>
                    <a:pt x="1446811" y="1591955"/>
                    <a:pt x="1304405" y="1507011"/>
                    <a:pt x="1321893" y="1392086"/>
                  </a:cubicBezTo>
                  <a:cubicBezTo>
                    <a:pt x="1339381" y="1277161"/>
                    <a:pt x="1459303" y="1119765"/>
                    <a:pt x="1546745" y="1017332"/>
                  </a:cubicBezTo>
                  <a:close/>
                </a:path>
              </a:pathLst>
            </a:cu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 10"/>
            <p:cNvSpPr/>
            <p:nvPr/>
          </p:nvSpPr>
          <p:spPr>
            <a:xfrm rot="1337858">
              <a:off x="1874299" y="5339816"/>
              <a:ext cx="184825" cy="91361"/>
            </a:xfrm>
            <a:custGeom>
              <a:avLst/>
              <a:gdLst>
                <a:gd name="connsiteX0" fmla="*/ 269822 w 269822"/>
                <a:gd name="connsiteY0" fmla="*/ 89941 h 124775"/>
                <a:gd name="connsiteX1" fmla="*/ 74950 w 269822"/>
                <a:gd name="connsiteY1" fmla="*/ 119922 h 124775"/>
                <a:gd name="connsiteX2" fmla="*/ 0 w 269822"/>
                <a:gd name="connsiteY2" fmla="*/ 0 h 12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9822" h="124775">
                  <a:moveTo>
                    <a:pt x="269822" y="89941"/>
                  </a:moveTo>
                  <a:cubicBezTo>
                    <a:pt x="194871" y="112426"/>
                    <a:pt x="119920" y="134912"/>
                    <a:pt x="74950" y="119922"/>
                  </a:cubicBezTo>
                  <a:cubicBezTo>
                    <a:pt x="29980" y="104932"/>
                    <a:pt x="0" y="0"/>
                    <a:pt x="0" y="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6" name="Cloud 15"/>
          <p:cNvSpPr/>
          <p:nvPr/>
        </p:nvSpPr>
        <p:spPr>
          <a:xfrm>
            <a:off x="7016500" y="1151471"/>
            <a:ext cx="2364043" cy="1099315"/>
          </a:xfrm>
          <a:prstGeom prst="cloud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7323123" y="1413076"/>
            <a:ext cx="15201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 = 2, b = 1</a:t>
            </a:r>
          </a:p>
        </p:txBody>
      </p:sp>
      <p:sp>
        <p:nvSpPr>
          <p:cNvPr id="18" name="Oval 17"/>
          <p:cNvSpPr/>
          <p:nvPr/>
        </p:nvSpPr>
        <p:spPr>
          <a:xfrm>
            <a:off x="6737766" y="1302455"/>
            <a:ext cx="278735" cy="301457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6494006" y="1277719"/>
            <a:ext cx="180898" cy="175464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58299" y="6153506"/>
            <a:ext cx="8605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97994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176098"/>
            <a:ext cx="7886700" cy="1325563"/>
          </a:xfrm>
        </p:spPr>
        <p:txBody>
          <a:bodyPr/>
          <a:lstStyle/>
          <a:p>
            <a:r>
              <a:rPr lang="en-US" dirty="0"/>
              <a:t>Today: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4501661"/>
            <a:ext cx="7886700" cy="1675301"/>
          </a:xfrm>
        </p:spPr>
        <p:txBody>
          <a:bodyPr>
            <a:normAutofit/>
          </a:bodyPr>
          <a:lstStyle/>
          <a:p>
            <a:r>
              <a:rPr lang="en-US" sz="3200" dirty="0"/>
              <a:t>Hash tables:</a:t>
            </a:r>
          </a:p>
          <a:p>
            <a:pPr lvl="1"/>
            <a:r>
              <a:rPr lang="en-US" sz="2800" dirty="0"/>
              <a:t>O(1) expected time </a:t>
            </a:r>
            <a:r>
              <a:rPr lang="en-US" sz="2800" dirty="0">
                <a:solidFill>
                  <a:schemeClr val="accent4"/>
                </a:solidFill>
              </a:rPr>
              <a:t>INSERT</a:t>
            </a:r>
            <a:r>
              <a:rPr lang="en-US" sz="2800" dirty="0"/>
              <a:t>/</a:t>
            </a:r>
            <a:r>
              <a:rPr lang="en-US" sz="2800" dirty="0">
                <a:solidFill>
                  <a:schemeClr val="accent1"/>
                </a:solidFill>
              </a:rPr>
              <a:t>DELETE</a:t>
            </a:r>
            <a:r>
              <a:rPr lang="en-US" sz="2800" dirty="0"/>
              <a:t>/</a:t>
            </a:r>
            <a:r>
              <a:rPr lang="en-US" sz="2800" dirty="0">
                <a:solidFill>
                  <a:srgbClr val="CF6E6C"/>
                </a:solidFill>
              </a:rPr>
              <a:t>SEARCH</a:t>
            </a:r>
          </a:p>
          <a:p>
            <a:r>
              <a:rPr lang="en-US" sz="2400" dirty="0"/>
              <a:t>Worse worst-case performance, but often great in practice.</a:t>
            </a:r>
            <a:endParaRPr lang="en-US" sz="320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28650" y="19749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Last time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28650" y="1500797"/>
            <a:ext cx="7886700" cy="16753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Self balancing trees:</a:t>
            </a:r>
          </a:p>
          <a:p>
            <a:pPr lvl="1"/>
            <a:r>
              <a:rPr lang="en-US" sz="2800" dirty="0"/>
              <a:t>O(log(n)) deterministic </a:t>
            </a:r>
            <a:r>
              <a:rPr lang="en-US" sz="2800" dirty="0">
                <a:solidFill>
                  <a:schemeClr val="accent4"/>
                </a:solidFill>
              </a:rPr>
              <a:t>INSERT</a:t>
            </a:r>
            <a:r>
              <a:rPr lang="en-US" sz="2800" dirty="0"/>
              <a:t>/</a:t>
            </a:r>
            <a:r>
              <a:rPr lang="en-US" sz="2800" dirty="0">
                <a:solidFill>
                  <a:schemeClr val="accent1"/>
                </a:solidFill>
              </a:rPr>
              <a:t>DELETE</a:t>
            </a:r>
            <a:r>
              <a:rPr lang="en-US" sz="2800" dirty="0"/>
              <a:t>/</a:t>
            </a:r>
            <a:r>
              <a:rPr lang="en-US" sz="2800" dirty="0">
                <a:solidFill>
                  <a:srgbClr val="CF6E6C"/>
                </a:solidFill>
              </a:rPr>
              <a:t>SEARCH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398257">
            <a:off x="7307392" y="4197014"/>
            <a:ext cx="1686025" cy="105245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469944" y="2539184"/>
            <a:ext cx="1856936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#</a:t>
            </a:r>
            <a:r>
              <a:rPr lang="en-US" dirty="0" err="1"/>
              <a:t>prettysweet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598296" y="5950606"/>
            <a:ext cx="2534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#</a:t>
            </a:r>
            <a:r>
              <a:rPr lang="en-US" dirty="0" err="1"/>
              <a:t>evensweeterinpractice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589649" y="6270387"/>
            <a:ext cx="7343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err="1">
                <a:solidFill>
                  <a:schemeClr val="accent4"/>
                </a:solidFill>
              </a:rPr>
              <a:t>eg</a:t>
            </a:r>
            <a:r>
              <a:rPr lang="en-US" dirty="0">
                <a:solidFill>
                  <a:schemeClr val="accent4"/>
                </a:solidFill>
              </a:rPr>
              <a:t>, Python’s </a:t>
            </a:r>
            <a:r>
              <a:rPr lang="en-US" dirty="0" err="1">
                <a:solidFill>
                  <a:schemeClr val="accent4"/>
                </a:solidFill>
                <a:latin typeface="Courier" charset="0"/>
                <a:ea typeface="Courier" charset="0"/>
                <a:cs typeface="Courier" charset="0"/>
              </a:rPr>
              <a:t>dict</a:t>
            </a:r>
            <a:r>
              <a:rPr lang="en-US" dirty="0">
                <a:solidFill>
                  <a:schemeClr val="accent4"/>
                </a:solidFill>
              </a:rPr>
              <a:t>, Java’s </a:t>
            </a:r>
            <a:r>
              <a:rPr lang="en-US" dirty="0" err="1">
                <a:solidFill>
                  <a:schemeClr val="accent4"/>
                </a:solidFill>
                <a:latin typeface="Courier" charset="0"/>
                <a:ea typeface="Courier" charset="0"/>
                <a:cs typeface="Courier" charset="0"/>
              </a:rPr>
              <a:t>HashSet</a:t>
            </a:r>
            <a:r>
              <a:rPr lang="en-US" dirty="0">
                <a:solidFill>
                  <a:schemeClr val="accent4"/>
                </a:solidFill>
                <a:latin typeface="Courier" charset="0"/>
                <a:ea typeface="Courier" charset="0"/>
                <a:cs typeface="Courier" charset="0"/>
              </a:rPr>
              <a:t>/</a:t>
            </a:r>
            <a:r>
              <a:rPr lang="en-US" dirty="0" err="1">
                <a:solidFill>
                  <a:schemeClr val="accent4"/>
                </a:solidFill>
                <a:latin typeface="Courier" charset="0"/>
                <a:ea typeface="Courier" charset="0"/>
                <a:cs typeface="Courier" charset="0"/>
              </a:rPr>
              <a:t>HashMap</a:t>
            </a:r>
            <a:r>
              <a:rPr lang="en-US" dirty="0">
                <a:solidFill>
                  <a:schemeClr val="accent4"/>
                </a:solidFill>
              </a:rPr>
              <a:t>, C++’s </a:t>
            </a:r>
            <a:r>
              <a:rPr lang="en-US" dirty="0" err="1">
                <a:solidFill>
                  <a:schemeClr val="accent4"/>
                </a:solidFill>
                <a:latin typeface="Courier" charset="0"/>
                <a:ea typeface="Courier" charset="0"/>
                <a:cs typeface="Courier" charset="0"/>
              </a:rPr>
              <a:t>unordered_map</a:t>
            </a:r>
            <a:endParaRPr lang="en-US" dirty="0">
              <a:solidFill>
                <a:schemeClr val="accent4"/>
              </a:solidFill>
              <a:latin typeface="Courier" charset="0"/>
              <a:ea typeface="Courier" charset="0"/>
              <a:cs typeface="Courier" charset="0"/>
            </a:endParaRPr>
          </a:p>
          <a:p>
            <a:pPr algn="r"/>
            <a:r>
              <a:rPr lang="en-US" dirty="0">
                <a:solidFill>
                  <a:schemeClr val="accent4"/>
                </a:solidFill>
              </a:rPr>
              <a:t>Hash tables are used for databases, caching, object representation, </a:t>
            </a:r>
            <a:r>
              <a:rPr lang="mr-IN" dirty="0">
                <a:solidFill>
                  <a:schemeClr val="accent4"/>
                </a:solidFill>
              </a:rPr>
              <a:t>…</a:t>
            </a:r>
            <a:endParaRPr lang="en-US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6662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  <p:bldP spid="7" grpId="0"/>
      <p:bldP spid="8" grpId="0"/>
      <p:bldP spid="9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does this work?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8318402" cy="5166018"/>
          </a:xfrm>
        </p:spPr>
        <p:txBody>
          <a:bodyPr>
            <a:normAutofit/>
          </a:bodyPr>
          <a:lstStyle/>
          <a:p>
            <a:r>
              <a:rPr lang="en-US" dirty="0"/>
              <a:t>This is actually a little complicated.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See lecture note if you are curious.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You are NOT RESPONSIBLE for the proof in this class.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But you should know that a universal hash family of size O(M</a:t>
            </a:r>
            <a:r>
              <a:rPr lang="en-US" baseline="30000" dirty="0">
                <a:solidFill>
                  <a:schemeClr val="accent4"/>
                </a:solidFill>
              </a:rPr>
              <a:t>2</a:t>
            </a:r>
            <a:r>
              <a:rPr lang="en-US" dirty="0">
                <a:solidFill>
                  <a:schemeClr val="accent4"/>
                </a:solidFill>
              </a:rPr>
              <a:t>) exists.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042535-C270-DB49-BC1E-C47C54BB4E6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87036" y="5045212"/>
            <a:ext cx="1173807" cy="159875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26850E-0DC8-544D-A2F8-FBA3B6F0E1D4}"/>
              </a:ext>
            </a:extLst>
          </p:cNvPr>
          <p:cNvSpPr txBox="1"/>
          <p:nvPr/>
        </p:nvSpPr>
        <p:spPr>
          <a:xfrm>
            <a:off x="5548393" y="4654579"/>
            <a:ext cx="26037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Try to prove that this is a universal hash family!</a:t>
            </a:r>
          </a:p>
        </p:txBody>
      </p:sp>
    </p:spTree>
    <p:extLst>
      <p:ext uri="{BB962C8B-B14F-4D97-AF65-F5344CB8AC3E}">
        <p14:creationId xmlns:p14="http://schemas.microsoft.com/office/powerpoint/2010/main" val="1842229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241" y="2184352"/>
            <a:ext cx="7051957" cy="463165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let’s check that it </a:t>
            </a:r>
            <a:r>
              <a:rPr lang="en-US" b="1" dirty="0"/>
              <a:t>does</a:t>
            </a:r>
            <a:r>
              <a:rPr lang="en-US" dirty="0"/>
              <a:t> 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488000"/>
            <a:ext cx="7886700" cy="4351338"/>
          </a:xfrm>
        </p:spPr>
        <p:txBody>
          <a:bodyPr/>
          <a:lstStyle/>
          <a:p>
            <a:r>
              <a:rPr lang="en-US" dirty="0"/>
              <a:t>Check out the Python notebook for lecture 8</a:t>
            </a:r>
          </a:p>
        </p:txBody>
      </p:sp>
      <p:grpSp>
        <p:nvGrpSpPr>
          <p:cNvPr id="34" name="Group 33"/>
          <p:cNvGrpSpPr/>
          <p:nvPr/>
        </p:nvGrpSpPr>
        <p:grpSpPr>
          <a:xfrm>
            <a:off x="2234416" y="2378308"/>
            <a:ext cx="5416065" cy="4479692"/>
            <a:chOff x="2037468" y="2280134"/>
            <a:chExt cx="5416065" cy="4479692"/>
          </a:xfrm>
        </p:grpSpPr>
        <p:cxnSp>
          <p:nvCxnSpPr>
            <p:cNvPr id="8" name="Straight Connector 7"/>
            <p:cNvCxnSpPr/>
            <p:nvPr/>
          </p:nvCxnSpPr>
          <p:spPr>
            <a:xfrm flipV="1">
              <a:off x="2560319" y="2335239"/>
              <a:ext cx="0" cy="372793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V="1">
              <a:off x="2037468" y="2296551"/>
              <a:ext cx="0" cy="37666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V="1">
              <a:off x="3090200" y="2296550"/>
              <a:ext cx="0" cy="376662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V="1">
              <a:off x="3664632" y="2280134"/>
              <a:ext cx="0" cy="378304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V="1">
              <a:off x="4210929" y="2305922"/>
              <a:ext cx="0" cy="375725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V="1">
              <a:off x="4743155" y="2368016"/>
              <a:ext cx="0" cy="369516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V="1">
              <a:off x="5289453" y="2940148"/>
              <a:ext cx="0" cy="312302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V="1">
              <a:off x="5835746" y="2940149"/>
              <a:ext cx="0" cy="312302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6332806" y="2940149"/>
              <a:ext cx="0" cy="312302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flipV="1">
              <a:off x="6879101" y="2940149"/>
              <a:ext cx="0" cy="312302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V="1">
              <a:off x="7453533" y="2912013"/>
              <a:ext cx="0" cy="315116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/>
            <p:cNvSpPr txBox="1"/>
            <p:nvPr/>
          </p:nvSpPr>
          <p:spPr>
            <a:xfrm>
              <a:off x="2321812" y="6390494"/>
              <a:ext cx="4842686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Empirical probability of collision out of 100 trials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 rot="16200000">
                <a:off x="-822200" y="3855199"/>
                <a:ext cx="3520079" cy="77021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rgbClr val="0070C0"/>
                    </a:solidFill>
                  </a:rPr>
                  <a:t>Number of pairs of (</a:t>
                </a:r>
                <a:r>
                  <a:rPr lang="en-US" sz="2000" dirty="0" err="1">
                    <a:solidFill>
                      <a:srgbClr val="0070C0"/>
                    </a:solidFill>
                  </a:rPr>
                  <a:t>x,y</a:t>
                </a:r>
                <a:r>
                  <a:rPr lang="en-US" sz="2000" dirty="0">
                    <a:solidFill>
                      <a:srgbClr val="0070C0"/>
                    </a:solidFill>
                  </a:rPr>
                  <a:t>). </a:t>
                </a:r>
              </a:p>
              <a:p>
                <a:pPr algn="ctr"/>
                <a:r>
                  <a:rPr lang="en-US" sz="2000" dirty="0">
                    <a:solidFill>
                      <a:srgbClr val="0070C0"/>
                    </a:solidFill>
                  </a:rPr>
                  <a:t>(Out of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mr-IN" sz="200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mr-IN" sz="200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charset="0"/>
                              </a:rPr>
                              <m:t>200</m:t>
                            </m:r>
                          </m:num>
                          <m:den>
                            <m: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sz="2000" b="0" i="1" dirty="0" smtClean="0">
                        <a:solidFill>
                          <a:srgbClr val="0070C0"/>
                        </a:solidFill>
                        <a:latin typeface="Cambria Math" charset="0"/>
                      </a:rPr>
                      <m:t>=</m:t>
                    </m:r>
                    <m:r>
                      <a:rPr lang="en-US" sz="2000" i="1" dirty="0" smtClean="0">
                        <a:solidFill>
                          <a:srgbClr val="0070C0"/>
                        </a:solidFill>
                        <a:latin typeface="Cambria Math" charset="0"/>
                      </a:rPr>
                      <m:t> 19900 </m:t>
                    </m:r>
                    <m:r>
                      <a:rPr lang="en-US" sz="2000" b="0" i="0" dirty="0" smtClean="0">
                        <a:solidFill>
                          <a:srgbClr val="0070C0"/>
                        </a:solidFill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2000" dirty="0">
                    <a:solidFill>
                      <a:srgbClr val="0070C0"/>
                    </a:solidFill>
                  </a:rPr>
                  <a:t>pairs) </a:t>
                </a:r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-822200" y="3855199"/>
                <a:ext cx="3520079" cy="770211"/>
              </a:xfrm>
              <a:prstGeom prst="rect">
                <a:avLst/>
              </a:prstGeom>
              <a:blipFill rotWithShape="0">
                <a:blip r:embed="rId3"/>
                <a:stretch>
                  <a:fillRect l="-8730" t="-1040" r="-60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TextBox 34"/>
          <p:cNvSpPr txBox="1"/>
          <p:nvPr/>
        </p:nvSpPr>
        <p:spPr>
          <a:xfrm>
            <a:off x="7357080" y="1909846"/>
            <a:ext cx="1684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M=200, n=10</a:t>
            </a:r>
          </a:p>
        </p:txBody>
      </p:sp>
    </p:spTree>
    <p:extLst>
      <p:ext uri="{BB962C8B-B14F-4D97-AF65-F5344CB8AC3E}">
        <p14:creationId xmlns:p14="http://schemas.microsoft.com/office/powerpoint/2010/main" val="207984447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/>
          <p:cNvGrpSpPr/>
          <p:nvPr/>
        </p:nvGrpSpPr>
        <p:grpSpPr>
          <a:xfrm flipH="1">
            <a:off x="7279879" y="275793"/>
            <a:ext cx="1611097" cy="2021122"/>
            <a:chOff x="628650" y="4603505"/>
            <a:chExt cx="1602601" cy="1833560"/>
          </a:xfrm>
        </p:grpSpPr>
        <p:sp>
          <p:nvSpPr>
            <p:cNvPr id="32" name="Freeform 31"/>
            <p:cNvSpPr/>
            <p:nvPr/>
          </p:nvSpPr>
          <p:spPr>
            <a:xfrm>
              <a:off x="628650" y="4603505"/>
              <a:ext cx="1602601" cy="1833560"/>
            </a:xfrm>
            <a:custGeom>
              <a:avLst/>
              <a:gdLst>
                <a:gd name="connsiteX0" fmla="*/ 1546745 w 1937543"/>
                <a:gd name="connsiteY0" fmla="*/ 1017332 h 1984037"/>
                <a:gd name="connsiteX1" fmla="*/ 1846548 w 1937543"/>
                <a:gd name="connsiteY1" fmla="*/ 777489 h 1984037"/>
                <a:gd name="connsiteX2" fmla="*/ 1921499 w 1937543"/>
                <a:gd name="connsiteY2" fmla="*/ 597607 h 1984037"/>
                <a:gd name="connsiteX3" fmla="*/ 1576725 w 1937543"/>
                <a:gd name="connsiteY3" fmla="*/ 537647 h 1984037"/>
                <a:gd name="connsiteX4" fmla="*/ 1336883 w 1937543"/>
                <a:gd name="connsiteY4" fmla="*/ 612598 h 1984037"/>
                <a:gd name="connsiteX5" fmla="*/ 1351873 w 1937543"/>
                <a:gd name="connsiteY5" fmla="*/ 477686 h 1984037"/>
                <a:gd name="connsiteX6" fmla="*/ 1097040 w 1937543"/>
                <a:gd name="connsiteY6" fmla="*/ 267824 h 1984037"/>
                <a:gd name="connsiteX7" fmla="*/ 797237 w 1937543"/>
                <a:gd name="connsiteY7" fmla="*/ 462696 h 1984037"/>
                <a:gd name="connsiteX8" fmla="*/ 887178 w 1937543"/>
                <a:gd name="connsiteY8" fmla="*/ 687548 h 1984037"/>
                <a:gd name="connsiteX9" fmla="*/ 1157001 w 1937543"/>
                <a:gd name="connsiteY9" fmla="*/ 792480 h 1984037"/>
                <a:gd name="connsiteX10" fmla="*/ 962129 w 1937543"/>
                <a:gd name="connsiteY10" fmla="*/ 927391 h 1984037"/>
                <a:gd name="connsiteX11" fmla="*/ 647335 w 1937543"/>
                <a:gd name="connsiteY11" fmla="*/ 1287155 h 1984037"/>
                <a:gd name="connsiteX12" fmla="*/ 467453 w 1937543"/>
                <a:gd name="connsiteY12" fmla="*/ 1736860 h 1984037"/>
                <a:gd name="connsiteX13" fmla="*/ 197630 w 1937543"/>
                <a:gd name="connsiteY13" fmla="*/ 1586958 h 1984037"/>
                <a:gd name="connsiteX14" fmla="*/ 452463 w 1937543"/>
                <a:gd name="connsiteY14" fmla="*/ 1122263 h 1984037"/>
                <a:gd name="connsiteX15" fmla="*/ 677315 w 1937543"/>
                <a:gd name="connsiteY15" fmla="*/ 642578 h 1984037"/>
                <a:gd name="connsiteX16" fmla="*/ 512424 w 1937543"/>
                <a:gd name="connsiteY16" fmla="*/ 57961 h 1984037"/>
                <a:gd name="connsiteX17" fmla="*/ 62719 w 1937543"/>
                <a:gd name="connsiteY17" fmla="*/ 27981 h 1984037"/>
                <a:gd name="connsiteX18" fmla="*/ 197630 w 1937543"/>
                <a:gd name="connsiteY18" fmla="*/ 117922 h 1984037"/>
                <a:gd name="connsiteX19" fmla="*/ 407493 w 1937543"/>
                <a:gd name="connsiteY19" fmla="*/ 147902 h 1984037"/>
                <a:gd name="connsiteX20" fmla="*/ 557394 w 1937543"/>
                <a:gd name="connsiteY20" fmla="*/ 507666 h 1984037"/>
                <a:gd name="connsiteX21" fmla="*/ 317552 w 1937543"/>
                <a:gd name="connsiteY21" fmla="*/ 1107273 h 1984037"/>
                <a:gd name="connsiteX22" fmla="*/ 2758 w 1937543"/>
                <a:gd name="connsiteY22" fmla="*/ 1586958 h 1984037"/>
                <a:gd name="connsiteX23" fmla="*/ 182640 w 1937543"/>
                <a:gd name="connsiteY23" fmla="*/ 1856781 h 1984037"/>
                <a:gd name="connsiteX24" fmla="*/ 497434 w 1937543"/>
                <a:gd name="connsiteY24" fmla="*/ 1961712 h 1984037"/>
                <a:gd name="connsiteX25" fmla="*/ 647335 w 1937543"/>
                <a:gd name="connsiteY25" fmla="*/ 1886761 h 1984037"/>
                <a:gd name="connsiteX26" fmla="*/ 722286 w 1937543"/>
                <a:gd name="connsiteY26" fmla="*/ 1976702 h 1984037"/>
                <a:gd name="connsiteX27" fmla="*/ 1501775 w 1937543"/>
                <a:gd name="connsiteY27" fmla="*/ 1961712 h 1984037"/>
                <a:gd name="connsiteX28" fmla="*/ 1591715 w 1937543"/>
                <a:gd name="connsiteY28" fmla="*/ 1826801 h 1984037"/>
                <a:gd name="connsiteX29" fmla="*/ 1381853 w 1937543"/>
                <a:gd name="connsiteY29" fmla="*/ 1811811 h 1984037"/>
                <a:gd name="connsiteX30" fmla="*/ 1456804 w 1937543"/>
                <a:gd name="connsiteY30" fmla="*/ 1661909 h 1984037"/>
                <a:gd name="connsiteX31" fmla="*/ 1321893 w 1937543"/>
                <a:gd name="connsiteY31" fmla="*/ 1392086 h 1984037"/>
                <a:gd name="connsiteX32" fmla="*/ 1546745 w 1937543"/>
                <a:gd name="connsiteY32" fmla="*/ 1017332 h 1984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937543" h="1984037">
                  <a:moveTo>
                    <a:pt x="1546745" y="1017332"/>
                  </a:moveTo>
                  <a:cubicBezTo>
                    <a:pt x="1634187" y="914899"/>
                    <a:pt x="1784089" y="847443"/>
                    <a:pt x="1846548" y="777489"/>
                  </a:cubicBezTo>
                  <a:cubicBezTo>
                    <a:pt x="1909007" y="707535"/>
                    <a:pt x="1966470" y="637581"/>
                    <a:pt x="1921499" y="597607"/>
                  </a:cubicBezTo>
                  <a:cubicBezTo>
                    <a:pt x="1876528" y="557633"/>
                    <a:pt x="1674161" y="535148"/>
                    <a:pt x="1576725" y="537647"/>
                  </a:cubicBezTo>
                  <a:cubicBezTo>
                    <a:pt x="1479289" y="540145"/>
                    <a:pt x="1374358" y="622591"/>
                    <a:pt x="1336883" y="612598"/>
                  </a:cubicBezTo>
                  <a:cubicBezTo>
                    <a:pt x="1299408" y="602604"/>
                    <a:pt x="1391847" y="535148"/>
                    <a:pt x="1351873" y="477686"/>
                  </a:cubicBezTo>
                  <a:cubicBezTo>
                    <a:pt x="1311899" y="420224"/>
                    <a:pt x="1189479" y="270322"/>
                    <a:pt x="1097040" y="267824"/>
                  </a:cubicBezTo>
                  <a:cubicBezTo>
                    <a:pt x="1004601" y="265326"/>
                    <a:pt x="832214" y="392742"/>
                    <a:pt x="797237" y="462696"/>
                  </a:cubicBezTo>
                  <a:cubicBezTo>
                    <a:pt x="762260" y="532650"/>
                    <a:pt x="827217" y="632584"/>
                    <a:pt x="887178" y="687548"/>
                  </a:cubicBezTo>
                  <a:cubicBezTo>
                    <a:pt x="947139" y="742512"/>
                    <a:pt x="1144509" y="752506"/>
                    <a:pt x="1157001" y="792480"/>
                  </a:cubicBezTo>
                  <a:cubicBezTo>
                    <a:pt x="1169493" y="832454"/>
                    <a:pt x="1047073" y="844945"/>
                    <a:pt x="962129" y="927391"/>
                  </a:cubicBezTo>
                  <a:cubicBezTo>
                    <a:pt x="877185" y="1009837"/>
                    <a:pt x="729781" y="1152244"/>
                    <a:pt x="647335" y="1287155"/>
                  </a:cubicBezTo>
                  <a:cubicBezTo>
                    <a:pt x="564889" y="1422066"/>
                    <a:pt x="542404" y="1686893"/>
                    <a:pt x="467453" y="1736860"/>
                  </a:cubicBezTo>
                  <a:cubicBezTo>
                    <a:pt x="392502" y="1786827"/>
                    <a:pt x="200128" y="1689391"/>
                    <a:pt x="197630" y="1586958"/>
                  </a:cubicBezTo>
                  <a:cubicBezTo>
                    <a:pt x="195132" y="1484525"/>
                    <a:pt x="372515" y="1279660"/>
                    <a:pt x="452463" y="1122263"/>
                  </a:cubicBezTo>
                  <a:cubicBezTo>
                    <a:pt x="532411" y="964866"/>
                    <a:pt x="667322" y="819962"/>
                    <a:pt x="677315" y="642578"/>
                  </a:cubicBezTo>
                  <a:cubicBezTo>
                    <a:pt x="687308" y="465194"/>
                    <a:pt x="614857" y="160394"/>
                    <a:pt x="512424" y="57961"/>
                  </a:cubicBezTo>
                  <a:cubicBezTo>
                    <a:pt x="409991" y="-44472"/>
                    <a:pt x="115185" y="17987"/>
                    <a:pt x="62719" y="27981"/>
                  </a:cubicBezTo>
                  <a:cubicBezTo>
                    <a:pt x="10253" y="37975"/>
                    <a:pt x="140168" y="97935"/>
                    <a:pt x="197630" y="117922"/>
                  </a:cubicBezTo>
                  <a:cubicBezTo>
                    <a:pt x="255092" y="137909"/>
                    <a:pt x="347532" y="82945"/>
                    <a:pt x="407493" y="147902"/>
                  </a:cubicBezTo>
                  <a:cubicBezTo>
                    <a:pt x="467454" y="212859"/>
                    <a:pt x="572384" y="347771"/>
                    <a:pt x="557394" y="507666"/>
                  </a:cubicBezTo>
                  <a:cubicBezTo>
                    <a:pt x="542404" y="667561"/>
                    <a:pt x="409991" y="927391"/>
                    <a:pt x="317552" y="1107273"/>
                  </a:cubicBezTo>
                  <a:cubicBezTo>
                    <a:pt x="225113" y="1287155"/>
                    <a:pt x="25243" y="1462040"/>
                    <a:pt x="2758" y="1586958"/>
                  </a:cubicBezTo>
                  <a:cubicBezTo>
                    <a:pt x="-19727" y="1711876"/>
                    <a:pt x="100194" y="1794322"/>
                    <a:pt x="182640" y="1856781"/>
                  </a:cubicBezTo>
                  <a:cubicBezTo>
                    <a:pt x="265086" y="1919240"/>
                    <a:pt x="419985" y="1956715"/>
                    <a:pt x="497434" y="1961712"/>
                  </a:cubicBezTo>
                  <a:cubicBezTo>
                    <a:pt x="574883" y="1966709"/>
                    <a:pt x="609860" y="1884263"/>
                    <a:pt x="647335" y="1886761"/>
                  </a:cubicBezTo>
                  <a:cubicBezTo>
                    <a:pt x="684810" y="1889259"/>
                    <a:pt x="579879" y="1964210"/>
                    <a:pt x="722286" y="1976702"/>
                  </a:cubicBezTo>
                  <a:cubicBezTo>
                    <a:pt x="864693" y="1989194"/>
                    <a:pt x="1356870" y="1986695"/>
                    <a:pt x="1501775" y="1961712"/>
                  </a:cubicBezTo>
                  <a:cubicBezTo>
                    <a:pt x="1646680" y="1936729"/>
                    <a:pt x="1611702" y="1851784"/>
                    <a:pt x="1591715" y="1826801"/>
                  </a:cubicBezTo>
                  <a:cubicBezTo>
                    <a:pt x="1571728" y="1801818"/>
                    <a:pt x="1404338" y="1839293"/>
                    <a:pt x="1381853" y="1811811"/>
                  </a:cubicBezTo>
                  <a:cubicBezTo>
                    <a:pt x="1359368" y="1784329"/>
                    <a:pt x="1466797" y="1731863"/>
                    <a:pt x="1456804" y="1661909"/>
                  </a:cubicBezTo>
                  <a:cubicBezTo>
                    <a:pt x="1446811" y="1591955"/>
                    <a:pt x="1304405" y="1507011"/>
                    <a:pt x="1321893" y="1392086"/>
                  </a:cubicBezTo>
                  <a:cubicBezTo>
                    <a:pt x="1339381" y="1277161"/>
                    <a:pt x="1459303" y="1119765"/>
                    <a:pt x="1546745" y="1017332"/>
                  </a:cubicBezTo>
                  <a:close/>
                </a:path>
              </a:pathLst>
            </a:cu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Freeform 32"/>
            <p:cNvSpPr/>
            <p:nvPr/>
          </p:nvSpPr>
          <p:spPr>
            <a:xfrm rot="1337858">
              <a:off x="1874299" y="5339816"/>
              <a:ext cx="184825" cy="91361"/>
            </a:xfrm>
            <a:custGeom>
              <a:avLst/>
              <a:gdLst>
                <a:gd name="connsiteX0" fmla="*/ 269822 w 269822"/>
                <a:gd name="connsiteY0" fmla="*/ 89941 h 124775"/>
                <a:gd name="connsiteX1" fmla="*/ 74950 w 269822"/>
                <a:gd name="connsiteY1" fmla="*/ 119922 h 124775"/>
                <a:gd name="connsiteX2" fmla="*/ 0 w 269822"/>
                <a:gd name="connsiteY2" fmla="*/ 0 h 12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9822" h="124775">
                  <a:moveTo>
                    <a:pt x="269822" y="89941"/>
                  </a:moveTo>
                  <a:cubicBezTo>
                    <a:pt x="194871" y="112426"/>
                    <a:pt x="119920" y="134912"/>
                    <a:pt x="74950" y="119922"/>
                  </a:cubicBezTo>
                  <a:cubicBezTo>
                    <a:pt x="29980" y="104932"/>
                    <a:pt x="0" y="0"/>
                    <a:pt x="0" y="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5376" y="337041"/>
            <a:ext cx="8638180" cy="732041"/>
          </a:xfrm>
        </p:spPr>
        <p:txBody>
          <a:bodyPr>
            <a:normAutofit/>
          </a:bodyPr>
          <a:lstStyle/>
          <a:p>
            <a:r>
              <a:rPr lang="en-US" sz="3600" dirty="0"/>
              <a:t>So the whole scheme will be</a:t>
            </a:r>
          </a:p>
        </p:txBody>
      </p:sp>
      <p:sp>
        <p:nvSpPr>
          <p:cNvPr id="4" name="Oval 3"/>
          <p:cNvSpPr/>
          <p:nvPr/>
        </p:nvSpPr>
        <p:spPr>
          <a:xfrm>
            <a:off x="126609" y="1364566"/>
            <a:ext cx="4141309" cy="5284699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5842940" y="3736520"/>
            <a:ext cx="1828800" cy="2969892"/>
            <a:chOff x="5336275" y="3575713"/>
            <a:chExt cx="1917117" cy="2975208"/>
          </a:xfrm>
        </p:grpSpPr>
        <p:sp>
          <p:nvSpPr>
            <p:cNvPr id="6" name="Rectangle 5"/>
            <p:cNvSpPr/>
            <p:nvPr/>
          </p:nvSpPr>
          <p:spPr>
            <a:xfrm>
              <a:off x="5336275" y="3684896"/>
              <a:ext cx="545910" cy="573205"/>
            </a:xfrm>
            <a:prstGeom prst="rect">
              <a:avLst/>
            </a:prstGeom>
            <a:noFill/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5336275" y="4258101"/>
              <a:ext cx="545910" cy="573205"/>
            </a:xfrm>
            <a:prstGeom prst="rect">
              <a:avLst/>
            </a:prstGeom>
            <a:noFill/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5337128" y="4831306"/>
              <a:ext cx="545910" cy="573205"/>
            </a:xfrm>
            <a:prstGeom prst="rect">
              <a:avLst/>
            </a:prstGeom>
            <a:noFill/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5338408" y="5404511"/>
              <a:ext cx="545910" cy="573205"/>
            </a:xfrm>
            <a:prstGeom prst="rect">
              <a:avLst/>
            </a:prstGeom>
            <a:noFill/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5337128" y="5977716"/>
              <a:ext cx="545910" cy="573205"/>
            </a:xfrm>
            <a:prstGeom prst="rect">
              <a:avLst/>
            </a:prstGeom>
            <a:noFill/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ight Brace 10"/>
            <p:cNvSpPr/>
            <p:nvPr/>
          </p:nvSpPr>
          <p:spPr>
            <a:xfrm>
              <a:off x="6045958" y="3575713"/>
              <a:ext cx="573206" cy="2975208"/>
            </a:xfrm>
            <a:prstGeom prst="rightBrace">
              <a:avLst>
                <a:gd name="adj1" fmla="val 8333"/>
                <a:gd name="adj2" fmla="val 49004"/>
              </a:avLst>
            </a:prstGeom>
            <a:ln w="25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 rot="5400000">
              <a:off x="5881470" y="5004750"/>
              <a:ext cx="2118569" cy="6252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</a:rPr>
                <a:t>n buckets</a:t>
              </a:r>
            </a:p>
          </p:txBody>
        </p:sp>
      </p:grpSp>
      <p:cxnSp>
        <p:nvCxnSpPr>
          <p:cNvPr id="13" name="Straight Arrow Connector 12"/>
          <p:cNvCxnSpPr/>
          <p:nvPr/>
        </p:nvCxnSpPr>
        <p:spPr>
          <a:xfrm flipV="1">
            <a:off x="4469212" y="4629531"/>
            <a:ext cx="842138" cy="1"/>
          </a:xfrm>
          <a:prstGeom prst="straightConnector1">
            <a:avLst/>
          </a:prstGeom>
          <a:ln w="38100">
            <a:solidFill>
              <a:srgbClr val="7030A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702122" y="4652107"/>
            <a:ext cx="9288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solidFill>
                  <a:srgbClr val="7030A0"/>
                </a:solidFill>
              </a:rPr>
              <a:t>h</a:t>
            </a:r>
            <a:r>
              <a:rPr lang="en-US" sz="2800" baseline="-25000" dirty="0" err="1">
                <a:solidFill>
                  <a:srgbClr val="7030A0"/>
                </a:solidFill>
              </a:rPr>
              <a:t>a,b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04581" y="1055893"/>
            <a:ext cx="887203" cy="553813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 rot="20891291">
            <a:off x="1382685" y="4750623"/>
            <a:ext cx="800409" cy="80535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err="1">
                <a:solidFill>
                  <a:schemeClr val="tx1"/>
                </a:solidFill>
              </a:rPr>
              <a:t>u</a:t>
            </a:r>
            <a:r>
              <a:rPr lang="en-US" sz="3200" baseline="-25000" dirty="0" err="1">
                <a:solidFill>
                  <a:schemeClr val="tx1"/>
                </a:solidFill>
              </a:rPr>
              <a:t>i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 rot="1067239">
            <a:off x="787924" y="3878053"/>
            <a:ext cx="753200" cy="73986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err="1">
                <a:solidFill>
                  <a:schemeClr val="tx1"/>
                </a:solidFill>
              </a:rPr>
              <a:t>u</a:t>
            </a:r>
            <a:r>
              <a:rPr lang="en-US" sz="3200" baseline="-25000" dirty="0" err="1">
                <a:solidFill>
                  <a:schemeClr val="tx1"/>
                </a:solidFill>
              </a:rPr>
              <a:t>k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 rot="19504244">
            <a:off x="2965185" y="4770005"/>
            <a:ext cx="688934" cy="82510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err="1">
                <a:solidFill>
                  <a:schemeClr val="tx1"/>
                </a:solidFill>
              </a:rPr>
              <a:t>u</a:t>
            </a:r>
            <a:r>
              <a:rPr lang="en-US" sz="3200" baseline="-25000" dirty="0" err="1">
                <a:solidFill>
                  <a:schemeClr val="tx1"/>
                </a:solidFill>
              </a:rPr>
              <a:t>j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682251" y="5516840"/>
            <a:ext cx="531865" cy="58636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err="1">
                <a:solidFill>
                  <a:schemeClr val="tx1"/>
                </a:solidFill>
              </a:rPr>
              <a:t>u</a:t>
            </a:r>
            <a:r>
              <a:rPr lang="en-US" sz="3200" baseline="-25000" dirty="0" err="1">
                <a:solidFill>
                  <a:schemeClr val="tx1"/>
                </a:solidFill>
              </a:rPr>
              <a:t>i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1" name="Straight Arrow Connector 20"/>
          <p:cNvCxnSpPr/>
          <p:nvPr/>
        </p:nvCxnSpPr>
        <p:spPr>
          <a:xfrm flipV="1">
            <a:off x="6237641" y="5825769"/>
            <a:ext cx="440544" cy="14813"/>
          </a:xfrm>
          <a:prstGeom prst="straightConnector1">
            <a:avLst/>
          </a:prstGeom>
          <a:ln w="3810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reeform 23"/>
          <p:cNvSpPr/>
          <p:nvPr/>
        </p:nvSpPr>
        <p:spPr>
          <a:xfrm>
            <a:off x="2142699" y="4025309"/>
            <a:ext cx="3835020" cy="1834862"/>
          </a:xfrm>
          <a:custGeom>
            <a:avLst/>
            <a:gdLst>
              <a:gd name="connsiteX0" fmla="*/ 0 w 3835020"/>
              <a:gd name="connsiteY0" fmla="*/ 874237 h 1834862"/>
              <a:gd name="connsiteX1" fmla="*/ 191068 w 3835020"/>
              <a:gd name="connsiteY1" fmla="*/ 369270 h 1834862"/>
              <a:gd name="connsiteX2" fmla="*/ 1119116 w 3835020"/>
              <a:gd name="connsiteY2" fmla="*/ 28076 h 1834862"/>
              <a:gd name="connsiteX3" fmla="*/ 1856095 w 3835020"/>
              <a:gd name="connsiteY3" fmla="*/ 1119897 h 1834862"/>
              <a:gd name="connsiteX4" fmla="*/ 2688608 w 3835020"/>
              <a:gd name="connsiteY4" fmla="*/ 1747694 h 1834862"/>
              <a:gd name="connsiteX5" fmla="*/ 3835020 w 3835020"/>
              <a:gd name="connsiteY5" fmla="*/ 1829581 h 1834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35020" h="1834862">
                <a:moveTo>
                  <a:pt x="0" y="874237"/>
                </a:moveTo>
                <a:cubicBezTo>
                  <a:pt x="2274" y="692267"/>
                  <a:pt x="4549" y="510297"/>
                  <a:pt x="191068" y="369270"/>
                </a:cubicBezTo>
                <a:cubicBezTo>
                  <a:pt x="377587" y="228243"/>
                  <a:pt x="841612" y="-97028"/>
                  <a:pt x="1119116" y="28076"/>
                </a:cubicBezTo>
                <a:cubicBezTo>
                  <a:pt x="1396620" y="153180"/>
                  <a:pt x="1594513" y="833294"/>
                  <a:pt x="1856095" y="1119897"/>
                </a:cubicBezTo>
                <a:cubicBezTo>
                  <a:pt x="2117677" y="1406500"/>
                  <a:pt x="2358787" y="1629413"/>
                  <a:pt x="2688608" y="1747694"/>
                </a:cubicBezTo>
                <a:cubicBezTo>
                  <a:pt x="3018429" y="1865975"/>
                  <a:pt x="3835020" y="1829581"/>
                  <a:pt x="3835020" y="1829581"/>
                </a:cubicBezTo>
              </a:path>
            </a:pathLst>
          </a:custGeom>
          <a:noFill/>
          <a:ln w="38100">
            <a:solidFill>
              <a:srgbClr val="7030A0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2860497" y="6323449"/>
            <a:ext cx="18639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/>
              <a:t>Universe </a:t>
            </a:r>
            <a:r>
              <a:rPr lang="en-US" dirty="0"/>
              <a:t>U</a:t>
            </a:r>
          </a:p>
        </p:txBody>
      </p:sp>
      <p:sp>
        <p:nvSpPr>
          <p:cNvPr id="34" name="Rectangle 33"/>
          <p:cNvSpPr/>
          <p:nvPr/>
        </p:nvSpPr>
        <p:spPr>
          <a:xfrm rot="20442145">
            <a:off x="2207024" y="2709366"/>
            <a:ext cx="762625" cy="54680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>
                <a:solidFill>
                  <a:schemeClr val="tx1"/>
                </a:solidFill>
              </a:rPr>
              <a:t>u</a:t>
            </a:r>
            <a:r>
              <a:rPr lang="en-US" sz="3200" baseline="-25000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057527" y="1378011"/>
            <a:ext cx="28906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Choose a and b at random and form the function </a:t>
            </a:r>
            <a:r>
              <a:rPr lang="en-US" dirty="0" err="1"/>
              <a:t>h</a:t>
            </a:r>
            <a:r>
              <a:rPr lang="en-US" baseline="-25000" dirty="0" err="1"/>
              <a:t>a,b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5842940" y="2419643"/>
            <a:ext cx="30480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4"/>
                </a:solidFill>
              </a:rPr>
              <a:t>We can store h in space O(log(M)) since we just need to store a and b.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7680280" y="3999136"/>
            <a:ext cx="134425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accent4"/>
                </a:solidFill>
              </a:rPr>
              <a:t>Probably these buckets will be pretty balanced.</a:t>
            </a: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030" y="4514327"/>
            <a:ext cx="2874878" cy="2464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205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4" grpId="0"/>
      <p:bldP spid="16" grpId="0" animBg="1"/>
      <p:bldP spid="17" grpId="0" animBg="1"/>
      <p:bldP spid="18" grpId="0" animBg="1"/>
      <p:bldP spid="20" grpId="0" animBg="1"/>
      <p:bldP spid="24" grpId="0" animBg="1"/>
      <p:bldP spid="22" grpId="0"/>
      <p:bldP spid="34" grpId="0" animBg="1"/>
      <p:bldP spid="35" grpId="0"/>
      <p:bldP spid="36" grpId="0"/>
      <p:bldP spid="37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Hash tables </a:t>
            </a:r>
            <a:r>
              <a:rPr lang="en-US" dirty="0"/>
              <a:t>are another sort of data structure that allows fast </a:t>
            </a:r>
            <a:r>
              <a:rPr lang="en-US" dirty="0">
                <a:solidFill>
                  <a:schemeClr val="accent4"/>
                </a:solidFill>
              </a:rPr>
              <a:t>INSERT</a:t>
            </a:r>
            <a:r>
              <a:rPr lang="en-US" dirty="0"/>
              <a:t>/</a:t>
            </a:r>
            <a:r>
              <a:rPr lang="en-US" dirty="0">
                <a:solidFill>
                  <a:schemeClr val="accent1"/>
                </a:solidFill>
              </a:rPr>
              <a:t>DELETE</a:t>
            </a:r>
            <a:r>
              <a:rPr lang="en-US" dirty="0"/>
              <a:t>/</a:t>
            </a:r>
            <a:r>
              <a:rPr lang="en-US" dirty="0">
                <a:solidFill>
                  <a:srgbClr val="CF6E6C"/>
                </a:solidFill>
              </a:rPr>
              <a:t>SEARCH</a:t>
            </a:r>
            <a:r>
              <a:rPr lang="en-US" dirty="0">
                <a:solidFill>
                  <a:schemeClr val="accent5"/>
                </a:solidFill>
              </a:rPr>
              <a:t>.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like self-balancing binary trees</a:t>
            </a:r>
            <a:endParaRPr lang="en-US" sz="1500" dirty="0">
              <a:solidFill>
                <a:schemeClr val="accent4"/>
              </a:solidFill>
            </a:endParaRPr>
          </a:p>
          <a:p>
            <a:pPr lvl="1"/>
            <a:r>
              <a:rPr lang="en-US" dirty="0">
                <a:solidFill>
                  <a:schemeClr val="accent4"/>
                </a:solidFill>
              </a:rPr>
              <a:t>The difference is we can get better performance in expectation by using randomness. </a:t>
            </a:r>
          </a:p>
          <a:p>
            <a:endParaRPr lang="en-US" sz="1200" dirty="0">
              <a:solidFill>
                <a:schemeClr val="accent5"/>
              </a:solidFill>
            </a:endParaRPr>
          </a:p>
          <a:p>
            <a:r>
              <a:rPr lang="en-US" b="1" dirty="0"/>
              <a:t>Hash families </a:t>
            </a:r>
            <a:r>
              <a:rPr lang="en-US" dirty="0"/>
              <a:t>are the magic behind hash tables.</a:t>
            </a:r>
          </a:p>
          <a:p>
            <a:endParaRPr lang="en-US" sz="2400" dirty="0"/>
          </a:p>
          <a:p>
            <a:r>
              <a:rPr lang="en-US" b="1" dirty="0"/>
              <a:t>Universal hash families </a:t>
            </a:r>
            <a:r>
              <a:rPr lang="en-US" dirty="0"/>
              <a:t>are even more magic.</a:t>
            </a:r>
          </a:p>
        </p:txBody>
      </p:sp>
      <p:sp>
        <p:nvSpPr>
          <p:cNvPr id="4" name="Right Arrow 3"/>
          <p:cNvSpPr/>
          <p:nvPr/>
        </p:nvSpPr>
        <p:spPr>
          <a:xfrm rot="10498236">
            <a:off x="6583680" y="5882124"/>
            <a:ext cx="1153551" cy="5767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962578" y="5514181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Recap</a:t>
            </a:r>
          </a:p>
        </p:txBody>
      </p:sp>
    </p:spTree>
    <p:extLst>
      <p:ext uri="{BB962C8B-B14F-4D97-AF65-F5344CB8AC3E}">
        <p14:creationId xmlns:p14="http://schemas.microsoft.com/office/powerpoint/2010/main" val="160461787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loud 4"/>
          <p:cNvSpPr/>
          <p:nvPr/>
        </p:nvSpPr>
        <p:spPr>
          <a:xfrm>
            <a:off x="3882683" y="3094893"/>
            <a:ext cx="5008099" cy="3442090"/>
          </a:xfrm>
          <a:prstGeom prst="cloud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Want O(1) </a:t>
            </a:r>
            <a:r>
              <a:rPr lang="en-US" dirty="0">
                <a:solidFill>
                  <a:schemeClr val="accent4"/>
                </a:solidFill>
              </a:rPr>
              <a:t>INSERT</a:t>
            </a:r>
            <a:r>
              <a:rPr lang="en-US" dirty="0"/>
              <a:t>/</a:t>
            </a:r>
            <a:r>
              <a:rPr lang="en-US" dirty="0">
                <a:solidFill>
                  <a:schemeClr val="accent1"/>
                </a:solidFill>
              </a:rPr>
              <a:t>DELETE</a:t>
            </a:r>
            <a:r>
              <a:rPr lang="en-US" dirty="0"/>
              <a:t>/</a:t>
            </a:r>
            <a:r>
              <a:rPr lang="en-US" dirty="0">
                <a:solidFill>
                  <a:srgbClr val="CF6E6C"/>
                </a:solidFill>
              </a:rPr>
              <a:t>SEARCH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are interested in putting nodes with keys into a data structure that supports fast </a:t>
            </a:r>
            <a:r>
              <a:rPr lang="en-US" dirty="0">
                <a:solidFill>
                  <a:schemeClr val="accent4"/>
                </a:solidFill>
              </a:rPr>
              <a:t>INSERT</a:t>
            </a:r>
            <a:r>
              <a:rPr lang="en-US" dirty="0"/>
              <a:t>/</a:t>
            </a:r>
            <a:r>
              <a:rPr lang="en-US" dirty="0">
                <a:solidFill>
                  <a:schemeClr val="accent1"/>
                </a:solidFill>
              </a:rPr>
              <a:t>DELETE</a:t>
            </a:r>
            <a:r>
              <a:rPr lang="en-US" dirty="0"/>
              <a:t>/</a:t>
            </a:r>
            <a:r>
              <a:rPr lang="en-US" dirty="0">
                <a:solidFill>
                  <a:srgbClr val="CF6E6C"/>
                </a:solidFill>
              </a:rPr>
              <a:t>SEARCH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>
                <a:solidFill>
                  <a:schemeClr val="accent4"/>
                </a:solidFill>
              </a:rPr>
              <a:t>INSERT</a:t>
            </a:r>
          </a:p>
          <a:p>
            <a:endParaRPr lang="en-US" dirty="0">
              <a:solidFill>
                <a:schemeClr val="accent4"/>
              </a:solidFill>
            </a:endParaRPr>
          </a:p>
          <a:p>
            <a:r>
              <a:rPr lang="en-US" dirty="0">
                <a:solidFill>
                  <a:schemeClr val="accent1"/>
                </a:solidFill>
              </a:rPr>
              <a:t>DELETE</a:t>
            </a:r>
          </a:p>
          <a:p>
            <a:endParaRPr lang="en-US" dirty="0">
              <a:solidFill>
                <a:schemeClr val="accent1"/>
              </a:solidFill>
            </a:endParaRPr>
          </a:p>
          <a:p>
            <a:r>
              <a:rPr lang="en-US" dirty="0">
                <a:solidFill>
                  <a:srgbClr val="CF6E6C"/>
                </a:solidFill>
              </a:rPr>
              <a:t>SEARCH</a:t>
            </a:r>
          </a:p>
        </p:txBody>
      </p:sp>
      <p:sp>
        <p:nvSpPr>
          <p:cNvPr id="4" name="Rectangle 3"/>
          <p:cNvSpPr/>
          <p:nvPr/>
        </p:nvSpPr>
        <p:spPr>
          <a:xfrm>
            <a:off x="5799750" y="3838959"/>
            <a:ext cx="705201" cy="7185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5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216726" y="6176963"/>
            <a:ext cx="167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structure</a:t>
            </a:r>
          </a:p>
        </p:txBody>
      </p:sp>
      <p:sp>
        <p:nvSpPr>
          <p:cNvPr id="7" name="Rectangle 6"/>
          <p:cNvSpPr/>
          <p:nvPr/>
        </p:nvSpPr>
        <p:spPr>
          <a:xfrm rot="19973546">
            <a:off x="7157550" y="3479676"/>
            <a:ext cx="705201" cy="7185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 rot="792545">
            <a:off x="6762746" y="4670607"/>
            <a:ext cx="705201" cy="7185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4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 rot="20600793">
            <a:off x="5362742" y="5007961"/>
            <a:ext cx="705201" cy="7185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52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111670" y="3479676"/>
            <a:ext cx="705201" cy="7185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5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111670" y="4557524"/>
            <a:ext cx="705201" cy="7185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4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199280" y="5579266"/>
            <a:ext cx="705201" cy="7185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52</a:t>
            </a:r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4375953" y="5633742"/>
            <a:ext cx="1578540" cy="1092563"/>
            <a:chOff x="4375953" y="5633742"/>
            <a:chExt cx="1578540" cy="1092563"/>
          </a:xfrm>
        </p:grpSpPr>
        <p:sp>
          <p:nvSpPr>
            <p:cNvPr id="13" name="Triangle 12"/>
            <p:cNvSpPr/>
            <p:nvPr/>
          </p:nvSpPr>
          <p:spPr>
            <a:xfrm>
              <a:off x="5476191" y="5633742"/>
              <a:ext cx="478302" cy="912553"/>
            </a:xfrm>
            <a:prstGeom prst="triangle">
              <a:avLst/>
            </a:prstGeom>
            <a:solidFill>
              <a:srgbClr val="CF6E6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375953" y="6356973"/>
              <a:ext cx="13393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CF6E6C"/>
                  </a:solidFill>
                </a:rPr>
                <a:t>HERE IT IS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3031041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195" y="104550"/>
            <a:ext cx="5038209" cy="1437501"/>
          </a:xfrm>
        </p:spPr>
        <p:txBody>
          <a:bodyPr>
            <a:normAutofit/>
          </a:bodyPr>
          <a:lstStyle/>
          <a:p>
            <a:r>
              <a:rPr lang="en-US"/>
              <a:t>We studied </a:t>
            </a:r>
            <a:br>
              <a:rPr lang="en-US"/>
            </a:br>
            <a:r>
              <a:rPr lang="en-US"/>
              <a:t>this game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2171" y="4500954"/>
            <a:ext cx="2874878" cy="246418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30048" y="3666121"/>
            <a:ext cx="727270" cy="6011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13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314274" y="3682569"/>
            <a:ext cx="681268" cy="5943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22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160498" y="3663362"/>
            <a:ext cx="665268" cy="60661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43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949705" y="3663362"/>
            <a:ext cx="719857" cy="59434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92</a:t>
            </a:r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60715" y="1839357"/>
                <a:ext cx="5269205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514350" indent="-514350">
                  <a:buAutoNum type="arabicPeriod"/>
                </a:pPr>
                <a:r>
                  <a:rPr lang="en-US" sz="2400" dirty="0">
                    <a:solidFill>
                      <a:schemeClr val="tx1"/>
                    </a:solidFill>
                  </a:rPr>
                  <a:t>An adversary chooses any n items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𝑢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𝑢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,…, 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𝑢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∈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𝑈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, 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and any sequence of L INSERT/DELETE/SEARCH operations on those items.</a:t>
                </a: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15" y="1839357"/>
                <a:ext cx="5269205" cy="1569660"/>
              </a:xfrm>
              <a:prstGeom prst="rect">
                <a:avLst/>
              </a:prstGeom>
              <a:blipFill>
                <a:blip r:embed="rId3"/>
                <a:stretch>
                  <a:fillRect l="-1442" t="-3226" r="-1683" b="-80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72904" y="1784937"/>
            <a:ext cx="1686025" cy="105245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7364322" y="1542052"/>
            <a:ext cx="1529864" cy="231976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4872251" y="341723"/>
                <a:ext cx="4021935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+mj-lt"/>
                  <a:buAutoNum type="arabicPeriod" startAt="2"/>
                </a:pPr>
                <a:r>
                  <a:rPr lang="en-US" sz="2400" dirty="0">
                    <a:solidFill>
                      <a:schemeClr val="tx1"/>
                    </a:solidFill>
                  </a:rPr>
                  <a:t>You, the algorithm, chooses a </a:t>
                </a:r>
                <a:r>
                  <a:rPr lang="en-US" sz="2400" b="1" dirty="0">
                    <a:solidFill>
                      <a:schemeClr val="tx1"/>
                    </a:solidFill>
                  </a:rPr>
                  <a:t>random</a:t>
                </a:r>
                <a:r>
                  <a:rPr lang="en-US" sz="2400" dirty="0">
                    <a:solidFill>
                      <a:schemeClr val="tx1"/>
                    </a:solidFill>
                  </a:rPr>
                  <a:t> hash function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h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: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𝑈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→</m:t>
                    </m:r>
                    <m:r>
                      <m:rPr>
                        <m:lit/>
                      </m:rPr>
                      <a:rPr lang="en-US" sz="2400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{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1,…,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𝑛</m:t>
                    </m:r>
                    <m:r>
                      <m:rPr>
                        <m:lit/>
                      </m:rPr>
                      <a:rPr lang="en-US" sz="2400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}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2251" y="341723"/>
                <a:ext cx="4021935" cy="1200329"/>
              </a:xfrm>
              <a:prstGeom prst="rect">
                <a:avLst/>
              </a:prstGeom>
              <a:blipFill>
                <a:blip r:embed="rId6"/>
                <a:stretch>
                  <a:fillRect l="-2532" t="-4211"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/>
          <p:cNvSpPr txBox="1"/>
          <p:nvPr/>
        </p:nvSpPr>
        <p:spPr>
          <a:xfrm>
            <a:off x="4872251" y="3371841"/>
            <a:ext cx="40219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 startAt="3"/>
            </a:pPr>
            <a:r>
              <a:rPr lang="en-US" sz="2400" b="1" dirty="0"/>
              <a:t>HASH IT OUT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291366" y="4088974"/>
            <a:ext cx="464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291366" y="4634871"/>
            <a:ext cx="464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291366" y="5200092"/>
            <a:ext cx="464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291366" y="6317877"/>
            <a:ext cx="464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</a:t>
            </a:r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5895833" y="4322241"/>
            <a:ext cx="573206" cy="0"/>
          </a:xfrm>
          <a:prstGeom prst="straightConnector1">
            <a:avLst/>
          </a:prstGeom>
          <a:ln w="3810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8115895" y="6491170"/>
            <a:ext cx="494308" cy="5721"/>
          </a:xfrm>
          <a:prstGeom prst="straightConnector1">
            <a:avLst/>
          </a:prstGeom>
          <a:ln w="3810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5895833" y="5416337"/>
            <a:ext cx="573206" cy="0"/>
          </a:xfrm>
          <a:prstGeom prst="straightConnector1">
            <a:avLst/>
          </a:prstGeom>
          <a:ln w="3810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5895833" y="6508157"/>
            <a:ext cx="573206" cy="0"/>
          </a:xfrm>
          <a:prstGeom prst="straightConnector1">
            <a:avLst/>
          </a:prstGeom>
          <a:ln w="3810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6469039" y="5173128"/>
            <a:ext cx="661821" cy="49687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13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7130860" y="5416337"/>
            <a:ext cx="494308" cy="0"/>
          </a:xfrm>
          <a:prstGeom prst="straightConnector1">
            <a:avLst/>
          </a:prstGeom>
          <a:ln w="3810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6492999" y="4539687"/>
            <a:ext cx="613899" cy="52755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22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6493000" y="6277426"/>
            <a:ext cx="609806" cy="48701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92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 rot="5400000">
            <a:off x="5225426" y="5895964"/>
            <a:ext cx="578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/>
              <a:t>…</a:t>
            </a:r>
            <a:endParaRPr lang="en-US" dirty="0"/>
          </a:p>
        </p:txBody>
      </p:sp>
      <p:cxnSp>
        <p:nvCxnSpPr>
          <p:cNvPr id="31" name="Straight Arrow Connector 30"/>
          <p:cNvCxnSpPr/>
          <p:nvPr/>
        </p:nvCxnSpPr>
        <p:spPr>
          <a:xfrm flipV="1">
            <a:off x="7130860" y="4833045"/>
            <a:ext cx="501036" cy="14635"/>
          </a:xfrm>
          <a:prstGeom prst="straightConnector1">
            <a:avLst/>
          </a:prstGeom>
          <a:ln w="3810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5919793" y="4847680"/>
            <a:ext cx="573206" cy="0"/>
          </a:xfrm>
          <a:prstGeom prst="straightConnector1">
            <a:avLst/>
          </a:prstGeom>
          <a:ln w="3810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6469039" y="3981599"/>
            <a:ext cx="609806" cy="48701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43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7" name="Straight Arrow Connector 36"/>
          <p:cNvCxnSpPr/>
          <p:nvPr/>
        </p:nvCxnSpPr>
        <p:spPr>
          <a:xfrm flipV="1">
            <a:off x="7064432" y="4207790"/>
            <a:ext cx="501036" cy="14635"/>
          </a:xfrm>
          <a:prstGeom prst="straightConnector1">
            <a:avLst/>
          </a:prstGeom>
          <a:ln w="3810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3806397" y="3663361"/>
            <a:ext cx="719857" cy="59434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>
                <a:solidFill>
                  <a:schemeClr val="tx1"/>
                </a:solidFill>
              </a:rPr>
              <a:t>7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7576435" y="6244863"/>
            <a:ext cx="554787" cy="49356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>
                <a:solidFill>
                  <a:schemeClr val="tx1"/>
                </a:solidFill>
              </a:rPr>
              <a:t>7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42" name="Straight Arrow Connector 41"/>
          <p:cNvCxnSpPr>
            <a:stCxn id="29" idx="3"/>
          </p:cNvCxnSpPr>
          <p:nvPr/>
        </p:nvCxnSpPr>
        <p:spPr>
          <a:xfrm>
            <a:off x="7102806" y="6520934"/>
            <a:ext cx="473629" cy="1320"/>
          </a:xfrm>
          <a:prstGeom prst="straightConnector1">
            <a:avLst/>
          </a:prstGeom>
          <a:ln w="3810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oup 43"/>
          <p:cNvGrpSpPr/>
          <p:nvPr/>
        </p:nvGrpSpPr>
        <p:grpSpPr>
          <a:xfrm>
            <a:off x="5575611" y="4013908"/>
            <a:ext cx="548043" cy="2760848"/>
            <a:chOff x="5336275" y="3684896"/>
            <a:chExt cx="548043" cy="2866025"/>
          </a:xfrm>
        </p:grpSpPr>
        <p:sp>
          <p:nvSpPr>
            <p:cNvPr id="45" name="Rectangle 44"/>
            <p:cNvSpPr/>
            <p:nvPr/>
          </p:nvSpPr>
          <p:spPr>
            <a:xfrm>
              <a:off x="5336275" y="3684896"/>
              <a:ext cx="545910" cy="573205"/>
            </a:xfrm>
            <a:prstGeom prst="rect">
              <a:avLst/>
            </a:prstGeom>
            <a:noFill/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5336275" y="4258101"/>
              <a:ext cx="545910" cy="573205"/>
            </a:xfrm>
            <a:prstGeom prst="rect">
              <a:avLst/>
            </a:prstGeom>
            <a:noFill/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5337128" y="4831306"/>
              <a:ext cx="545910" cy="573205"/>
            </a:xfrm>
            <a:prstGeom prst="rect">
              <a:avLst/>
            </a:prstGeom>
            <a:noFill/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5338408" y="5404511"/>
              <a:ext cx="545910" cy="573205"/>
            </a:xfrm>
            <a:prstGeom prst="rect">
              <a:avLst/>
            </a:prstGeom>
            <a:noFill/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5337128" y="5977716"/>
              <a:ext cx="545910" cy="573205"/>
            </a:xfrm>
            <a:prstGeom prst="rect">
              <a:avLst/>
            </a:prstGeom>
            <a:noFill/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6" name="Oval 55"/>
          <p:cNvSpPr/>
          <p:nvPr/>
        </p:nvSpPr>
        <p:spPr>
          <a:xfrm>
            <a:off x="2628339" y="5559807"/>
            <a:ext cx="2639065" cy="2178474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  <a:p>
            <a:pPr algn="ctr"/>
            <a:endParaRPr lang="en-US" sz="1050" dirty="0"/>
          </a:p>
          <a:p>
            <a:pPr algn="ctr"/>
            <a:endParaRPr lang="en-US" sz="1050" dirty="0"/>
          </a:p>
        </p:txBody>
      </p:sp>
      <p:sp>
        <p:nvSpPr>
          <p:cNvPr id="57" name="Rectangle 56"/>
          <p:cNvSpPr/>
          <p:nvPr/>
        </p:nvSpPr>
        <p:spPr>
          <a:xfrm rot="20891291">
            <a:off x="3612087" y="6369976"/>
            <a:ext cx="419874" cy="31923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</a:rPr>
              <a:t>u</a:t>
            </a:r>
            <a:r>
              <a:rPr lang="en-US" sz="1600" baseline="-25000" dirty="0" err="1">
                <a:solidFill>
                  <a:schemeClr val="tx1"/>
                </a:solidFill>
              </a:rPr>
              <a:t>i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58" name="Rectangle 57"/>
          <p:cNvSpPr/>
          <p:nvPr/>
        </p:nvSpPr>
        <p:spPr>
          <a:xfrm rot="1067239">
            <a:off x="4094952" y="5746207"/>
            <a:ext cx="351925" cy="41360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</a:rPr>
              <a:t>u</a:t>
            </a:r>
            <a:r>
              <a:rPr lang="en-US" sz="1600" baseline="-25000" dirty="0" err="1">
                <a:solidFill>
                  <a:schemeClr val="tx1"/>
                </a:solidFill>
              </a:rPr>
              <a:t>j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59" name="Rectangle 58"/>
          <p:cNvSpPr/>
          <p:nvPr/>
        </p:nvSpPr>
        <p:spPr>
          <a:xfrm rot="19504244">
            <a:off x="2938707" y="6108806"/>
            <a:ext cx="476562" cy="41444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</a:rPr>
              <a:t>u</a:t>
            </a:r>
            <a:r>
              <a:rPr lang="en-US" sz="1600" baseline="-25000" dirty="0" err="1">
                <a:solidFill>
                  <a:schemeClr val="tx1"/>
                </a:solidFill>
              </a:rPr>
              <a:t>k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314273" y="4458306"/>
            <a:ext cx="35579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CF6E6C"/>
                </a:solidFill>
              </a:rPr>
              <a:t>INSERT 13, INSERT 22, INSERT 43, INSERT 92, INSERT 7, SEARCH 43, DELETE 92, SEARCH 7, INSERT 92</a:t>
            </a:r>
          </a:p>
        </p:txBody>
      </p:sp>
    </p:spTree>
    <p:extLst>
      <p:ext uri="{BB962C8B-B14F-4D97-AF65-F5344CB8AC3E}">
        <p14:creationId xmlns:p14="http://schemas.microsoft.com/office/powerpoint/2010/main" val="1925365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13" grpId="0"/>
      <p:bldP spid="15" grpId="0"/>
      <p:bldP spid="17" grpId="0"/>
      <p:bldP spid="18" grpId="0"/>
      <p:bldP spid="19" grpId="0"/>
      <p:bldP spid="20" grpId="0"/>
      <p:bldP spid="25" grpId="0" animBg="1"/>
      <p:bldP spid="27" grpId="0" animBg="1"/>
      <p:bldP spid="29" grpId="0" animBg="1"/>
      <p:bldP spid="30" grpId="0"/>
      <p:bldP spid="36" grpId="0" animBg="1"/>
      <p:bldP spid="40" grpId="0" animBg="1"/>
      <p:bldP spid="41" grpId="0" animBg="1"/>
      <p:bldP spid="56" grpId="0" animBg="1"/>
      <p:bldP spid="56" grpId="1" animBg="1"/>
      <p:bldP spid="57" grpId="0" animBg="1"/>
      <p:bldP spid="58" grpId="0" animBg="1"/>
      <p:bldP spid="59" grpId="0" animBg="1"/>
      <p:bldP spid="3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Uniformly random </a:t>
            </a:r>
            <a:r>
              <a:rPr lang="en-US"/>
              <a:t>h was </a:t>
            </a:r>
            <a:r>
              <a:rPr lang="en-US" dirty="0"/>
              <a:t>good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690689"/>
                <a:ext cx="7516544" cy="4351338"/>
              </a:xfrm>
            </p:spPr>
            <p:txBody>
              <a:bodyPr/>
              <a:lstStyle/>
              <a:p>
                <a:r>
                  <a:rPr lang="en-US" dirty="0"/>
                  <a:t>If we choose h uniformly at random,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mtClean="0">
                          <a:solidFill>
                            <a:schemeClr val="accent4"/>
                          </a:solidFill>
                          <a:latin typeface="Cambria Math" charset="0"/>
                        </a:rPr>
                        <m:t>for</m:t>
                      </m:r>
                      <m:r>
                        <a:rPr lang="en-US" smtClean="0">
                          <a:solidFill>
                            <a:schemeClr val="accent4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mtClean="0">
                          <a:solidFill>
                            <a:schemeClr val="accent4"/>
                          </a:solidFill>
                          <a:latin typeface="Cambria Math" charset="0"/>
                        </a:rPr>
                        <m:t>all</m:t>
                      </m:r>
                      <m:r>
                        <a:rPr lang="en-US" smtClean="0">
                          <a:solidFill>
                            <a:schemeClr val="accent4"/>
                          </a:solidFill>
                          <a:latin typeface="Cambria Math" charset="0"/>
                        </a:rPr>
                        <m:t> 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𝑢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solidFill>
                            <a:schemeClr val="accent4"/>
                          </a:solidFill>
                          <a:latin typeface="Cambria Math" charset="0"/>
                        </a:rPr>
                        <m:t>, 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𝑢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𝑗</m:t>
                          </m:r>
                        </m:sub>
                      </m:sSub>
                      <m:r>
                        <a:rPr lang="en-US" i="1">
                          <a:solidFill>
                            <a:schemeClr val="accent4"/>
                          </a:solidFill>
                          <a:latin typeface="Cambria Math" charset="0"/>
                        </a:rPr>
                        <m:t>∈</m:t>
                      </m:r>
                      <m:r>
                        <a:rPr lang="en-US" i="1">
                          <a:solidFill>
                            <a:schemeClr val="accent4"/>
                          </a:solidFill>
                          <a:latin typeface="Cambria Math" charset="0"/>
                        </a:rPr>
                        <m:t>𝑈</m:t>
                      </m:r>
                      <m:r>
                        <a:rPr lang="en-US">
                          <a:solidFill>
                            <a:schemeClr val="accent4"/>
                          </a:solidFill>
                          <a:latin typeface="Cambria Math" charset="0"/>
                        </a:rPr>
                        <m:t>     </m:t>
                      </m:r>
                      <m:r>
                        <m:rPr>
                          <m:sty m:val="p"/>
                        </m:rPr>
                        <a:rPr lang="en-US">
                          <a:solidFill>
                            <a:schemeClr val="accent4"/>
                          </a:solidFill>
                          <a:latin typeface="Cambria Math" charset="0"/>
                        </a:rPr>
                        <m:t>with</m:t>
                      </m:r>
                      <m:r>
                        <a:rPr lang="en-US">
                          <a:solidFill>
                            <a:schemeClr val="accent4"/>
                          </a:solidFill>
                          <a:latin typeface="Cambria Math" charset="0"/>
                        </a:rPr>
                        <m:t> 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𝑢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solidFill>
                            <a:schemeClr val="accent4"/>
                          </a:solidFill>
                          <a:latin typeface="Cambria Math" charset="0"/>
                        </a:rPr>
                        <m:t>≠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𝑢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𝑗</m:t>
                          </m:r>
                        </m:sub>
                      </m:sSub>
                      <m:r>
                        <a:rPr lang="en-US" i="1">
                          <a:solidFill>
                            <a:schemeClr val="accent4"/>
                          </a:solidFill>
                          <a:latin typeface="Cambria Math" charset="0"/>
                        </a:rPr>
                        <m:t>,    </m:t>
                      </m:r>
                    </m:oMath>
                  </m:oMathPara>
                </a14:m>
                <a:endParaRPr lang="en-US" i="1" dirty="0">
                  <a:solidFill>
                    <a:schemeClr val="accent4"/>
                  </a:solidFill>
                  <a:latin typeface="Cambria Math" charset="0"/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𝑃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h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∈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𝐻</m:t>
                          </m:r>
                        </m:sub>
                      </m:sSub>
                      <m:d>
                        <m:dPr>
                          <m:begChr m:val="{"/>
                          <m:endChr m:val="}"/>
                          <m:ctrlP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 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h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accent4"/>
                                      </a:solidFill>
                                      <a:latin typeface="Cambria Math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accent4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=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h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accent4"/>
                                      </a:solidFill>
                                      <a:latin typeface="Cambria Math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accent4"/>
                                      </a:solidFill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i="1">
                          <a:solidFill>
                            <a:schemeClr val="accent4"/>
                          </a:solidFill>
                          <a:latin typeface="Cambria Math" charset="0"/>
                        </a:rPr>
                        <m:t>≤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chemeClr val="accent4"/>
                  </a:solidFill>
                </a:endParaRPr>
              </a:p>
              <a:p>
                <a:r>
                  <a:rPr lang="en-US" dirty="0"/>
                  <a:t> That was enough to ensure that all INSERT/DELETE/SEARCH operations took O(1) time in expectation, even on adversarial inputs.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690689"/>
                <a:ext cx="7516544" cy="4351338"/>
              </a:xfrm>
              <a:blipFill>
                <a:blip r:embed="rId2"/>
                <a:stretch>
                  <a:fillRect l="-1520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11660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Uniformly random h was bad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1100455"/>
          </a:xfrm>
        </p:spPr>
        <p:txBody>
          <a:bodyPr/>
          <a:lstStyle/>
          <a:p>
            <a:r>
              <a:rPr lang="en-US" dirty="0"/>
              <a:t>If we actually want to implement this, we have to store the hash function h.</a:t>
            </a:r>
          </a:p>
        </p:txBody>
      </p:sp>
      <p:sp>
        <p:nvSpPr>
          <p:cNvPr id="9" name="Freeform 8"/>
          <p:cNvSpPr/>
          <p:nvPr/>
        </p:nvSpPr>
        <p:spPr>
          <a:xfrm rot="178816">
            <a:off x="3360482" y="2517800"/>
            <a:ext cx="6531896" cy="3792687"/>
          </a:xfrm>
          <a:custGeom>
            <a:avLst/>
            <a:gdLst>
              <a:gd name="connsiteX0" fmla="*/ 629621 w 6090974"/>
              <a:gd name="connsiteY0" fmla="*/ 2465925 h 3892067"/>
              <a:gd name="connsiteX1" fmla="*/ 1154277 w 6090974"/>
              <a:gd name="connsiteY1" fmla="*/ 2316023 h 3892067"/>
              <a:gd name="connsiteX2" fmla="*/ 1529031 w 6090974"/>
              <a:gd name="connsiteY2" fmla="*/ 1806358 h 3892067"/>
              <a:gd name="connsiteX3" fmla="*/ 1648952 w 6090974"/>
              <a:gd name="connsiteY3" fmla="*/ 861977 h 3892067"/>
              <a:gd name="connsiteX4" fmla="*/ 2128637 w 6090974"/>
              <a:gd name="connsiteY4" fmla="*/ 157440 h 3892067"/>
              <a:gd name="connsiteX5" fmla="*/ 2893136 w 6090974"/>
              <a:gd name="connsiteY5" fmla="*/ 157440 h 3892067"/>
              <a:gd name="connsiteX6" fmla="*/ 3237909 w 6090974"/>
              <a:gd name="connsiteY6" fmla="*/ 7538 h 3892067"/>
              <a:gd name="connsiteX7" fmla="*/ 3657634 w 6090974"/>
              <a:gd name="connsiteY7" fmla="*/ 427263 h 3892067"/>
              <a:gd name="connsiteX8" fmla="*/ 3702604 w 6090974"/>
              <a:gd name="connsiteY8" fmla="*/ 652115 h 3892067"/>
              <a:gd name="connsiteX9" fmla="*/ 4347182 w 6090974"/>
              <a:gd name="connsiteY9" fmla="*/ 472233 h 3892067"/>
              <a:gd name="connsiteX10" fmla="*/ 5321542 w 6090974"/>
              <a:gd name="connsiteY10" fmla="*/ 517204 h 3892067"/>
              <a:gd name="connsiteX11" fmla="*/ 5981109 w 6090974"/>
              <a:gd name="connsiteY11" fmla="*/ 981899 h 3892067"/>
              <a:gd name="connsiteX12" fmla="*/ 6056060 w 6090974"/>
              <a:gd name="connsiteY12" fmla="*/ 2196102 h 3892067"/>
              <a:gd name="connsiteX13" fmla="*/ 5621345 w 6090974"/>
              <a:gd name="connsiteY13" fmla="*/ 3470266 h 3892067"/>
              <a:gd name="connsiteX14" fmla="*/ 5036729 w 6090974"/>
              <a:gd name="connsiteY14" fmla="*/ 3620167 h 3892067"/>
              <a:gd name="connsiteX15" fmla="*/ 4826867 w 6090974"/>
              <a:gd name="connsiteY15" fmla="*/ 3080522 h 3892067"/>
              <a:gd name="connsiteX16" fmla="*/ 3522723 w 6090974"/>
              <a:gd name="connsiteY16" fmla="*/ 3140482 h 3892067"/>
              <a:gd name="connsiteX17" fmla="*/ 3372821 w 6090974"/>
              <a:gd name="connsiteY17" fmla="*/ 3710108 h 3892067"/>
              <a:gd name="connsiteX18" fmla="*/ 2803195 w 6090974"/>
              <a:gd name="connsiteY18" fmla="*/ 3740089 h 3892067"/>
              <a:gd name="connsiteX19" fmla="*/ 2203588 w 6090974"/>
              <a:gd name="connsiteY19" fmla="*/ 1866318 h 3892067"/>
              <a:gd name="connsiteX20" fmla="*/ 1753883 w 6090974"/>
              <a:gd name="connsiteY20" fmla="*/ 2331013 h 3892067"/>
              <a:gd name="connsiteX21" fmla="*/ 1019365 w 6090974"/>
              <a:gd name="connsiteY21" fmla="*/ 2840679 h 3892067"/>
              <a:gd name="connsiteX22" fmla="*/ 254867 w 6090974"/>
              <a:gd name="connsiteY22" fmla="*/ 2765728 h 3892067"/>
              <a:gd name="connsiteX23" fmla="*/ 34 w 6090974"/>
              <a:gd name="connsiteY23" fmla="*/ 2241072 h 3892067"/>
              <a:gd name="connsiteX24" fmla="*/ 239877 w 6090974"/>
              <a:gd name="connsiteY24" fmla="*/ 2106161 h 3892067"/>
              <a:gd name="connsiteX25" fmla="*/ 629621 w 6090974"/>
              <a:gd name="connsiteY25" fmla="*/ 2465925 h 3892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6090974" h="3892067">
                <a:moveTo>
                  <a:pt x="629621" y="2465925"/>
                </a:moveTo>
                <a:cubicBezTo>
                  <a:pt x="782021" y="2500902"/>
                  <a:pt x="1004375" y="2425951"/>
                  <a:pt x="1154277" y="2316023"/>
                </a:cubicBezTo>
                <a:cubicBezTo>
                  <a:pt x="1304179" y="2206095"/>
                  <a:pt x="1446585" y="2048699"/>
                  <a:pt x="1529031" y="1806358"/>
                </a:cubicBezTo>
                <a:cubicBezTo>
                  <a:pt x="1611477" y="1564017"/>
                  <a:pt x="1549018" y="1136797"/>
                  <a:pt x="1648952" y="861977"/>
                </a:cubicBezTo>
                <a:cubicBezTo>
                  <a:pt x="1748886" y="587157"/>
                  <a:pt x="1921273" y="274863"/>
                  <a:pt x="2128637" y="157440"/>
                </a:cubicBezTo>
                <a:cubicBezTo>
                  <a:pt x="2336001" y="40017"/>
                  <a:pt x="2708257" y="182424"/>
                  <a:pt x="2893136" y="157440"/>
                </a:cubicBezTo>
                <a:cubicBezTo>
                  <a:pt x="3078015" y="132456"/>
                  <a:pt x="3110493" y="-37433"/>
                  <a:pt x="3237909" y="7538"/>
                </a:cubicBezTo>
                <a:cubicBezTo>
                  <a:pt x="3365325" y="52509"/>
                  <a:pt x="3580185" y="319834"/>
                  <a:pt x="3657634" y="427263"/>
                </a:cubicBezTo>
                <a:cubicBezTo>
                  <a:pt x="3735083" y="534692"/>
                  <a:pt x="3587679" y="644620"/>
                  <a:pt x="3702604" y="652115"/>
                </a:cubicBezTo>
                <a:cubicBezTo>
                  <a:pt x="3817529" y="659610"/>
                  <a:pt x="4077359" y="494718"/>
                  <a:pt x="4347182" y="472233"/>
                </a:cubicBezTo>
                <a:cubicBezTo>
                  <a:pt x="4617005" y="449748"/>
                  <a:pt x="5049221" y="432260"/>
                  <a:pt x="5321542" y="517204"/>
                </a:cubicBezTo>
                <a:cubicBezTo>
                  <a:pt x="5593863" y="602148"/>
                  <a:pt x="5858689" y="702083"/>
                  <a:pt x="5981109" y="981899"/>
                </a:cubicBezTo>
                <a:cubicBezTo>
                  <a:pt x="6103529" y="1261715"/>
                  <a:pt x="6116021" y="1781374"/>
                  <a:pt x="6056060" y="2196102"/>
                </a:cubicBezTo>
                <a:cubicBezTo>
                  <a:pt x="5996099" y="2610830"/>
                  <a:pt x="5791233" y="3232922"/>
                  <a:pt x="5621345" y="3470266"/>
                </a:cubicBezTo>
                <a:cubicBezTo>
                  <a:pt x="5451457" y="3707610"/>
                  <a:pt x="5169142" y="3685124"/>
                  <a:pt x="5036729" y="3620167"/>
                </a:cubicBezTo>
                <a:cubicBezTo>
                  <a:pt x="4904316" y="3555210"/>
                  <a:pt x="5079201" y="3160469"/>
                  <a:pt x="4826867" y="3080522"/>
                </a:cubicBezTo>
                <a:cubicBezTo>
                  <a:pt x="4574533" y="3000575"/>
                  <a:pt x="3765064" y="3035551"/>
                  <a:pt x="3522723" y="3140482"/>
                </a:cubicBezTo>
                <a:cubicBezTo>
                  <a:pt x="3280382" y="3245413"/>
                  <a:pt x="3492742" y="3610174"/>
                  <a:pt x="3372821" y="3710108"/>
                </a:cubicBezTo>
                <a:cubicBezTo>
                  <a:pt x="3252900" y="3810042"/>
                  <a:pt x="2998067" y="4047387"/>
                  <a:pt x="2803195" y="3740089"/>
                </a:cubicBezTo>
                <a:cubicBezTo>
                  <a:pt x="2608323" y="3432791"/>
                  <a:pt x="2378473" y="2101164"/>
                  <a:pt x="2203588" y="1866318"/>
                </a:cubicBezTo>
                <a:cubicBezTo>
                  <a:pt x="2028703" y="1631472"/>
                  <a:pt x="1951254" y="2168619"/>
                  <a:pt x="1753883" y="2331013"/>
                </a:cubicBezTo>
                <a:cubicBezTo>
                  <a:pt x="1556513" y="2493407"/>
                  <a:pt x="1269201" y="2768227"/>
                  <a:pt x="1019365" y="2840679"/>
                </a:cubicBezTo>
                <a:cubicBezTo>
                  <a:pt x="769529" y="2913131"/>
                  <a:pt x="424755" y="2865662"/>
                  <a:pt x="254867" y="2765728"/>
                </a:cubicBezTo>
                <a:cubicBezTo>
                  <a:pt x="84979" y="2665794"/>
                  <a:pt x="2532" y="2351000"/>
                  <a:pt x="34" y="2241072"/>
                </a:cubicBezTo>
                <a:cubicBezTo>
                  <a:pt x="-2464" y="2131144"/>
                  <a:pt x="132448" y="2063689"/>
                  <a:pt x="239877" y="2106161"/>
                </a:cubicBezTo>
                <a:cubicBezTo>
                  <a:pt x="347306" y="2148633"/>
                  <a:pt x="477221" y="2430948"/>
                  <a:pt x="629621" y="2465925"/>
                </a:cubicBezTo>
                <a:close/>
              </a:path>
            </a:pathLst>
          </a:cu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 rot="1567443">
            <a:off x="5010040" y="3658868"/>
            <a:ext cx="433215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All of the hash functions </a:t>
            </a:r>
            <a:r>
              <a:rPr lang="en-US" sz="3200" dirty="0" err="1">
                <a:solidFill>
                  <a:schemeClr val="bg1"/>
                </a:solidFill>
              </a:rPr>
              <a:t>h:U</a:t>
            </a:r>
            <a:r>
              <a:rPr lang="en-US" sz="3200" dirty="0">
                <a:solidFill>
                  <a:schemeClr val="bg1"/>
                </a:solidFill>
              </a:rPr>
              <a:t> →{1,</a:t>
            </a:r>
            <a:r>
              <a:rPr lang="mr-IN" sz="3200" dirty="0">
                <a:solidFill>
                  <a:schemeClr val="bg1"/>
                </a:solidFill>
              </a:rPr>
              <a:t>…</a:t>
            </a:r>
            <a:r>
              <a:rPr lang="en-US" sz="3200" dirty="0">
                <a:solidFill>
                  <a:schemeClr val="bg1"/>
                </a:solidFill>
              </a:rPr>
              <a:t>,n}</a:t>
            </a: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422330" y="3097022"/>
            <a:ext cx="4571831" cy="140464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That takes a lot of space!</a:t>
            </a:r>
            <a:endParaRPr lang="en-US" dirty="0">
              <a:solidFill>
                <a:srgbClr val="7030A0"/>
              </a:solidFill>
            </a:endParaRPr>
          </a:p>
          <a:p>
            <a:pPr lvl="1"/>
            <a:r>
              <a:rPr lang="en-US" dirty="0">
                <a:solidFill>
                  <a:schemeClr val="accent4"/>
                </a:solidFill>
              </a:rPr>
              <a:t>We may as well have just initialized a bucket for every single item in U.</a:t>
            </a:r>
          </a:p>
          <a:p>
            <a:pPr lvl="1"/>
            <a:endParaRPr lang="en-US" dirty="0">
              <a:solidFill>
                <a:schemeClr val="accent4"/>
              </a:solidFill>
            </a:endParaRPr>
          </a:p>
          <a:p>
            <a:endParaRPr lang="en-US" dirty="0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422329" y="5499084"/>
            <a:ext cx="4571831" cy="1404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Instead, we chose a function randomly from a smaller set.</a:t>
            </a:r>
            <a:endParaRPr lang="en-US" dirty="0">
              <a:solidFill>
                <a:srgbClr val="7030A0"/>
              </a:solidFill>
            </a:endParaRPr>
          </a:p>
          <a:p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4994160" y="5451935"/>
            <a:ext cx="675248" cy="749469"/>
            <a:chOff x="628650" y="4603505"/>
            <a:chExt cx="1602601" cy="1833560"/>
          </a:xfrm>
        </p:grpSpPr>
        <p:sp>
          <p:nvSpPr>
            <p:cNvPr id="14" name="Freeform 13"/>
            <p:cNvSpPr/>
            <p:nvPr/>
          </p:nvSpPr>
          <p:spPr>
            <a:xfrm>
              <a:off x="628650" y="4603505"/>
              <a:ext cx="1602601" cy="1833560"/>
            </a:xfrm>
            <a:custGeom>
              <a:avLst/>
              <a:gdLst>
                <a:gd name="connsiteX0" fmla="*/ 1546745 w 1937543"/>
                <a:gd name="connsiteY0" fmla="*/ 1017332 h 1984037"/>
                <a:gd name="connsiteX1" fmla="*/ 1846548 w 1937543"/>
                <a:gd name="connsiteY1" fmla="*/ 777489 h 1984037"/>
                <a:gd name="connsiteX2" fmla="*/ 1921499 w 1937543"/>
                <a:gd name="connsiteY2" fmla="*/ 597607 h 1984037"/>
                <a:gd name="connsiteX3" fmla="*/ 1576725 w 1937543"/>
                <a:gd name="connsiteY3" fmla="*/ 537647 h 1984037"/>
                <a:gd name="connsiteX4" fmla="*/ 1336883 w 1937543"/>
                <a:gd name="connsiteY4" fmla="*/ 612598 h 1984037"/>
                <a:gd name="connsiteX5" fmla="*/ 1351873 w 1937543"/>
                <a:gd name="connsiteY5" fmla="*/ 477686 h 1984037"/>
                <a:gd name="connsiteX6" fmla="*/ 1097040 w 1937543"/>
                <a:gd name="connsiteY6" fmla="*/ 267824 h 1984037"/>
                <a:gd name="connsiteX7" fmla="*/ 797237 w 1937543"/>
                <a:gd name="connsiteY7" fmla="*/ 462696 h 1984037"/>
                <a:gd name="connsiteX8" fmla="*/ 887178 w 1937543"/>
                <a:gd name="connsiteY8" fmla="*/ 687548 h 1984037"/>
                <a:gd name="connsiteX9" fmla="*/ 1157001 w 1937543"/>
                <a:gd name="connsiteY9" fmla="*/ 792480 h 1984037"/>
                <a:gd name="connsiteX10" fmla="*/ 962129 w 1937543"/>
                <a:gd name="connsiteY10" fmla="*/ 927391 h 1984037"/>
                <a:gd name="connsiteX11" fmla="*/ 647335 w 1937543"/>
                <a:gd name="connsiteY11" fmla="*/ 1287155 h 1984037"/>
                <a:gd name="connsiteX12" fmla="*/ 467453 w 1937543"/>
                <a:gd name="connsiteY12" fmla="*/ 1736860 h 1984037"/>
                <a:gd name="connsiteX13" fmla="*/ 197630 w 1937543"/>
                <a:gd name="connsiteY13" fmla="*/ 1586958 h 1984037"/>
                <a:gd name="connsiteX14" fmla="*/ 452463 w 1937543"/>
                <a:gd name="connsiteY14" fmla="*/ 1122263 h 1984037"/>
                <a:gd name="connsiteX15" fmla="*/ 677315 w 1937543"/>
                <a:gd name="connsiteY15" fmla="*/ 642578 h 1984037"/>
                <a:gd name="connsiteX16" fmla="*/ 512424 w 1937543"/>
                <a:gd name="connsiteY16" fmla="*/ 57961 h 1984037"/>
                <a:gd name="connsiteX17" fmla="*/ 62719 w 1937543"/>
                <a:gd name="connsiteY17" fmla="*/ 27981 h 1984037"/>
                <a:gd name="connsiteX18" fmla="*/ 197630 w 1937543"/>
                <a:gd name="connsiteY18" fmla="*/ 117922 h 1984037"/>
                <a:gd name="connsiteX19" fmla="*/ 407493 w 1937543"/>
                <a:gd name="connsiteY19" fmla="*/ 147902 h 1984037"/>
                <a:gd name="connsiteX20" fmla="*/ 557394 w 1937543"/>
                <a:gd name="connsiteY20" fmla="*/ 507666 h 1984037"/>
                <a:gd name="connsiteX21" fmla="*/ 317552 w 1937543"/>
                <a:gd name="connsiteY21" fmla="*/ 1107273 h 1984037"/>
                <a:gd name="connsiteX22" fmla="*/ 2758 w 1937543"/>
                <a:gd name="connsiteY22" fmla="*/ 1586958 h 1984037"/>
                <a:gd name="connsiteX23" fmla="*/ 182640 w 1937543"/>
                <a:gd name="connsiteY23" fmla="*/ 1856781 h 1984037"/>
                <a:gd name="connsiteX24" fmla="*/ 497434 w 1937543"/>
                <a:gd name="connsiteY24" fmla="*/ 1961712 h 1984037"/>
                <a:gd name="connsiteX25" fmla="*/ 647335 w 1937543"/>
                <a:gd name="connsiteY25" fmla="*/ 1886761 h 1984037"/>
                <a:gd name="connsiteX26" fmla="*/ 722286 w 1937543"/>
                <a:gd name="connsiteY26" fmla="*/ 1976702 h 1984037"/>
                <a:gd name="connsiteX27" fmla="*/ 1501775 w 1937543"/>
                <a:gd name="connsiteY27" fmla="*/ 1961712 h 1984037"/>
                <a:gd name="connsiteX28" fmla="*/ 1591715 w 1937543"/>
                <a:gd name="connsiteY28" fmla="*/ 1826801 h 1984037"/>
                <a:gd name="connsiteX29" fmla="*/ 1381853 w 1937543"/>
                <a:gd name="connsiteY29" fmla="*/ 1811811 h 1984037"/>
                <a:gd name="connsiteX30" fmla="*/ 1456804 w 1937543"/>
                <a:gd name="connsiteY30" fmla="*/ 1661909 h 1984037"/>
                <a:gd name="connsiteX31" fmla="*/ 1321893 w 1937543"/>
                <a:gd name="connsiteY31" fmla="*/ 1392086 h 1984037"/>
                <a:gd name="connsiteX32" fmla="*/ 1546745 w 1937543"/>
                <a:gd name="connsiteY32" fmla="*/ 1017332 h 1984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937543" h="1984037">
                  <a:moveTo>
                    <a:pt x="1546745" y="1017332"/>
                  </a:moveTo>
                  <a:cubicBezTo>
                    <a:pt x="1634187" y="914899"/>
                    <a:pt x="1784089" y="847443"/>
                    <a:pt x="1846548" y="777489"/>
                  </a:cubicBezTo>
                  <a:cubicBezTo>
                    <a:pt x="1909007" y="707535"/>
                    <a:pt x="1966470" y="637581"/>
                    <a:pt x="1921499" y="597607"/>
                  </a:cubicBezTo>
                  <a:cubicBezTo>
                    <a:pt x="1876528" y="557633"/>
                    <a:pt x="1674161" y="535148"/>
                    <a:pt x="1576725" y="537647"/>
                  </a:cubicBezTo>
                  <a:cubicBezTo>
                    <a:pt x="1479289" y="540145"/>
                    <a:pt x="1374358" y="622591"/>
                    <a:pt x="1336883" y="612598"/>
                  </a:cubicBezTo>
                  <a:cubicBezTo>
                    <a:pt x="1299408" y="602604"/>
                    <a:pt x="1391847" y="535148"/>
                    <a:pt x="1351873" y="477686"/>
                  </a:cubicBezTo>
                  <a:cubicBezTo>
                    <a:pt x="1311899" y="420224"/>
                    <a:pt x="1189479" y="270322"/>
                    <a:pt x="1097040" y="267824"/>
                  </a:cubicBezTo>
                  <a:cubicBezTo>
                    <a:pt x="1004601" y="265326"/>
                    <a:pt x="832214" y="392742"/>
                    <a:pt x="797237" y="462696"/>
                  </a:cubicBezTo>
                  <a:cubicBezTo>
                    <a:pt x="762260" y="532650"/>
                    <a:pt x="827217" y="632584"/>
                    <a:pt x="887178" y="687548"/>
                  </a:cubicBezTo>
                  <a:cubicBezTo>
                    <a:pt x="947139" y="742512"/>
                    <a:pt x="1144509" y="752506"/>
                    <a:pt x="1157001" y="792480"/>
                  </a:cubicBezTo>
                  <a:cubicBezTo>
                    <a:pt x="1169493" y="832454"/>
                    <a:pt x="1047073" y="844945"/>
                    <a:pt x="962129" y="927391"/>
                  </a:cubicBezTo>
                  <a:cubicBezTo>
                    <a:pt x="877185" y="1009837"/>
                    <a:pt x="729781" y="1152244"/>
                    <a:pt x="647335" y="1287155"/>
                  </a:cubicBezTo>
                  <a:cubicBezTo>
                    <a:pt x="564889" y="1422066"/>
                    <a:pt x="542404" y="1686893"/>
                    <a:pt x="467453" y="1736860"/>
                  </a:cubicBezTo>
                  <a:cubicBezTo>
                    <a:pt x="392502" y="1786827"/>
                    <a:pt x="200128" y="1689391"/>
                    <a:pt x="197630" y="1586958"/>
                  </a:cubicBezTo>
                  <a:cubicBezTo>
                    <a:pt x="195132" y="1484525"/>
                    <a:pt x="372515" y="1279660"/>
                    <a:pt x="452463" y="1122263"/>
                  </a:cubicBezTo>
                  <a:cubicBezTo>
                    <a:pt x="532411" y="964866"/>
                    <a:pt x="667322" y="819962"/>
                    <a:pt x="677315" y="642578"/>
                  </a:cubicBezTo>
                  <a:cubicBezTo>
                    <a:pt x="687308" y="465194"/>
                    <a:pt x="614857" y="160394"/>
                    <a:pt x="512424" y="57961"/>
                  </a:cubicBezTo>
                  <a:cubicBezTo>
                    <a:pt x="409991" y="-44472"/>
                    <a:pt x="115185" y="17987"/>
                    <a:pt x="62719" y="27981"/>
                  </a:cubicBezTo>
                  <a:cubicBezTo>
                    <a:pt x="10253" y="37975"/>
                    <a:pt x="140168" y="97935"/>
                    <a:pt x="197630" y="117922"/>
                  </a:cubicBezTo>
                  <a:cubicBezTo>
                    <a:pt x="255092" y="137909"/>
                    <a:pt x="347532" y="82945"/>
                    <a:pt x="407493" y="147902"/>
                  </a:cubicBezTo>
                  <a:cubicBezTo>
                    <a:pt x="467454" y="212859"/>
                    <a:pt x="572384" y="347771"/>
                    <a:pt x="557394" y="507666"/>
                  </a:cubicBezTo>
                  <a:cubicBezTo>
                    <a:pt x="542404" y="667561"/>
                    <a:pt x="409991" y="927391"/>
                    <a:pt x="317552" y="1107273"/>
                  </a:cubicBezTo>
                  <a:cubicBezTo>
                    <a:pt x="225113" y="1287155"/>
                    <a:pt x="25243" y="1462040"/>
                    <a:pt x="2758" y="1586958"/>
                  </a:cubicBezTo>
                  <a:cubicBezTo>
                    <a:pt x="-19727" y="1711876"/>
                    <a:pt x="100194" y="1794322"/>
                    <a:pt x="182640" y="1856781"/>
                  </a:cubicBezTo>
                  <a:cubicBezTo>
                    <a:pt x="265086" y="1919240"/>
                    <a:pt x="419985" y="1956715"/>
                    <a:pt x="497434" y="1961712"/>
                  </a:cubicBezTo>
                  <a:cubicBezTo>
                    <a:pt x="574883" y="1966709"/>
                    <a:pt x="609860" y="1884263"/>
                    <a:pt x="647335" y="1886761"/>
                  </a:cubicBezTo>
                  <a:cubicBezTo>
                    <a:pt x="684810" y="1889259"/>
                    <a:pt x="579879" y="1964210"/>
                    <a:pt x="722286" y="1976702"/>
                  </a:cubicBezTo>
                  <a:cubicBezTo>
                    <a:pt x="864693" y="1989194"/>
                    <a:pt x="1356870" y="1986695"/>
                    <a:pt x="1501775" y="1961712"/>
                  </a:cubicBezTo>
                  <a:cubicBezTo>
                    <a:pt x="1646680" y="1936729"/>
                    <a:pt x="1611702" y="1851784"/>
                    <a:pt x="1591715" y="1826801"/>
                  </a:cubicBezTo>
                  <a:cubicBezTo>
                    <a:pt x="1571728" y="1801818"/>
                    <a:pt x="1404338" y="1839293"/>
                    <a:pt x="1381853" y="1811811"/>
                  </a:cubicBezTo>
                  <a:cubicBezTo>
                    <a:pt x="1359368" y="1784329"/>
                    <a:pt x="1466797" y="1731863"/>
                    <a:pt x="1456804" y="1661909"/>
                  </a:cubicBezTo>
                  <a:cubicBezTo>
                    <a:pt x="1446811" y="1591955"/>
                    <a:pt x="1304405" y="1507011"/>
                    <a:pt x="1321893" y="1392086"/>
                  </a:cubicBezTo>
                  <a:cubicBezTo>
                    <a:pt x="1339381" y="1277161"/>
                    <a:pt x="1459303" y="1119765"/>
                    <a:pt x="1546745" y="1017332"/>
                  </a:cubicBezTo>
                  <a:close/>
                </a:path>
              </a:pathLst>
            </a:cu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 14"/>
            <p:cNvSpPr/>
            <p:nvPr/>
          </p:nvSpPr>
          <p:spPr>
            <a:xfrm rot="1337858">
              <a:off x="1874299" y="5339816"/>
              <a:ext cx="184825" cy="91361"/>
            </a:xfrm>
            <a:custGeom>
              <a:avLst/>
              <a:gdLst>
                <a:gd name="connsiteX0" fmla="*/ 269822 w 269822"/>
                <a:gd name="connsiteY0" fmla="*/ 89941 h 124775"/>
                <a:gd name="connsiteX1" fmla="*/ 74950 w 269822"/>
                <a:gd name="connsiteY1" fmla="*/ 119922 h 124775"/>
                <a:gd name="connsiteX2" fmla="*/ 0 w 269822"/>
                <a:gd name="connsiteY2" fmla="*/ 0 h 12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9822" h="124775">
                  <a:moveTo>
                    <a:pt x="269822" y="89941"/>
                  </a:moveTo>
                  <a:cubicBezTo>
                    <a:pt x="194871" y="112426"/>
                    <a:pt x="119920" y="134912"/>
                    <a:pt x="74950" y="119922"/>
                  </a:cubicBezTo>
                  <a:cubicBezTo>
                    <a:pt x="29980" y="104932"/>
                    <a:pt x="0" y="0"/>
                    <a:pt x="0" y="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140600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9" grpId="0" animBg="1"/>
      <p:bldP spid="10" grpId="0"/>
      <p:bldP spid="11" grpId="0" build="p"/>
      <p:bldP spid="12" grpId="0" build="p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Universal Hash Families </a:t>
            </a:r>
            <a:endParaRPr 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/>
              <p:cNvSpPr txBox="1">
                <a:spLocks/>
              </p:cNvSpPr>
              <p:nvPr/>
            </p:nvSpPr>
            <p:spPr>
              <a:xfrm>
                <a:off x="813728" y="2012757"/>
                <a:ext cx="7516544" cy="1685558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If we choose h uniformly at random in H,</a:t>
                </a:r>
              </a:p>
              <a:p>
                <a:pPr marL="457200" lvl="1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mtClean="0">
                          <a:solidFill>
                            <a:schemeClr val="accent4"/>
                          </a:solidFill>
                          <a:latin typeface="Cambria Math" charset="0"/>
                        </a:rPr>
                        <m:t>for</m:t>
                      </m:r>
                      <m:r>
                        <a:rPr lang="en-US" smtClean="0">
                          <a:solidFill>
                            <a:schemeClr val="accent4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mtClean="0">
                          <a:solidFill>
                            <a:schemeClr val="accent4"/>
                          </a:solidFill>
                          <a:latin typeface="Cambria Math" charset="0"/>
                        </a:rPr>
                        <m:t>all</m:t>
                      </m:r>
                      <m:r>
                        <a:rPr lang="en-US" smtClean="0">
                          <a:solidFill>
                            <a:schemeClr val="accent4"/>
                          </a:solidFill>
                          <a:latin typeface="Cambria Math" charset="0"/>
                        </a:rPr>
                        <m:t> 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𝑢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solidFill>
                            <a:schemeClr val="accent4"/>
                          </a:solidFill>
                          <a:latin typeface="Cambria Math" charset="0"/>
                        </a:rPr>
                        <m:t>, 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𝑢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𝑗</m:t>
                          </m:r>
                        </m:sub>
                      </m:sSub>
                      <m:r>
                        <a:rPr lang="en-US" i="1">
                          <a:solidFill>
                            <a:schemeClr val="accent4"/>
                          </a:solidFill>
                          <a:latin typeface="Cambria Math" charset="0"/>
                        </a:rPr>
                        <m:t>∈</m:t>
                      </m:r>
                      <m:r>
                        <a:rPr lang="en-US" i="1">
                          <a:solidFill>
                            <a:schemeClr val="accent4"/>
                          </a:solidFill>
                          <a:latin typeface="Cambria Math" charset="0"/>
                        </a:rPr>
                        <m:t>𝑈</m:t>
                      </m:r>
                      <m:r>
                        <a:rPr lang="en-US">
                          <a:solidFill>
                            <a:schemeClr val="accent4"/>
                          </a:solidFill>
                          <a:latin typeface="Cambria Math" charset="0"/>
                        </a:rPr>
                        <m:t>     </m:t>
                      </m:r>
                      <m:r>
                        <m:rPr>
                          <m:sty m:val="p"/>
                        </m:rPr>
                        <a:rPr lang="en-US">
                          <a:solidFill>
                            <a:schemeClr val="accent4"/>
                          </a:solidFill>
                          <a:latin typeface="Cambria Math" charset="0"/>
                        </a:rPr>
                        <m:t>with</m:t>
                      </m:r>
                      <m:r>
                        <a:rPr lang="en-US">
                          <a:solidFill>
                            <a:schemeClr val="accent4"/>
                          </a:solidFill>
                          <a:latin typeface="Cambria Math" charset="0"/>
                        </a:rPr>
                        <m:t> 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𝑢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solidFill>
                            <a:schemeClr val="accent4"/>
                          </a:solidFill>
                          <a:latin typeface="Cambria Math" charset="0"/>
                        </a:rPr>
                        <m:t>≠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𝑢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𝑗</m:t>
                          </m:r>
                        </m:sub>
                      </m:sSub>
                      <m:r>
                        <a:rPr lang="en-US" i="1">
                          <a:solidFill>
                            <a:schemeClr val="accent4"/>
                          </a:solidFill>
                          <a:latin typeface="Cambria Math" charset="0"/>
                        </a:rPr>
                        <m:t>,    </m:t>
                      </m:r>
                    </m:oMath>
                  </m:oMathPara>
                </a14:m>
                <a:endParaRPr lang="en-US" i="1" dirty="0">
                  <a:solidFill>
                    <a:schemeClr val="accent4"/>
                  </a:solidFill>
                  <a:latin typeface="Cambria Math" charset="0"/>
                </a:endParaRPr>
              </a:p>
              <a:p>
                <a:pPr marL="457200" lvl="1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𝑃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h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∈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𝐻</m:t>
                          </m:r>
                        </m:sub>
                      </m:sSub>
                      <m:d>
                        <m:dPr>
                          <m:begChr m:val="{"/>
                          <m:endChr m:val="}"/>
                          <m:ctrlP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 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h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accent4"/>
                                      </a:solidFill>
                                      <a:latin typeface="Cambria Math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accent4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=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h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accent4"/>
                                      </a:solidFill>
                                      <a:latin typeface="Cambria Math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accent4"/>
                                      </a:solidFill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i="1">
                          <a:solidFill>
                            <a:schemeClr val="accent4"/>
                          </a:solidFill>
                          <a:latin typeface="Cambria Math" charset="0"/>
                        </a:rPr>
                        <m:t>≤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728" y="2012757"/>
                <a:ext cx="7516544" cy="1685558"/>
              </a:xfrm>
              <a:prstGeom prst="rect">
                <a:avLst/>
              </a:prstGeom>
              <a:blipFill>
                <a:blip r:embed="rId2"/>
                <a:stretch>
                  <a:fillRect l="-1347" t="-518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6020972" y="3713873"/>
            <a:ext cx="31230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This was all we needed to make sure that the buckets were balanced in expectation!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813728" y="4637203"/>
            <a:ext cx="8330272" cy="256417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We gave an example of a really small universal hash family, of size O(M</a:t>
            </a:r>
            <a:r>
              <a:rPr lang="en-US" baseline="30000" dirty="0"/>
              <a:t>2</a:t>
            </a:r>
            <a:r>
              <a:rPr lang="en-US" dirty="0"/>
              <a:t>)</a:t>
            </a:r>
          </a:p>
          <a:p>
            <a:r>
              <a:rPr lang="en-US" dirty="0"/>
              <a:t>That means we need only O(log M) bits to store it.</a:t>
            </a:r>
          </a:p>
        </p:txBody>
      </p:sp>
      <p:grpSp>
        <p:nvGrpSpPr>
          <p:cNvPr id="7" name="Group 6"/>
          <p:cNvGrpSpPr/>
          <p:nvPr/>
        </p:nvGrpSpPr>
        <p:grpSpPr>
          <a:xfrm flipH="1">
            <a:off x="8330272" y="5910918"/>
            <a:ext cx="703514" cy="749469"/>
            <a:chOff x="628650" y="4603505"/>
            <a:chExt cx="1602601" cy="1833560"/>
          </a:xfrm>
        </p:grpSpPr>
        <p:sp>
          <p:nvSpPr>
            <p:cNvPr id="8" name="Freeform 7"/>
            <p:cNvSpPr/>
            <p:nvPr/>
          </p:nvSpPr>
          <p:spPr>
            <a:xfrm>
              <a:off x="628650" y="4603505"/>
              <a:ext cx="1602601" cy="1833560"/>
            </a:xfrm>
            <a:custGeom>
              <a:avLst/>
              <a:gdLst>
                <a:gd name="connsiteX0" fmla="*/ 1546745 w 1937543"/>
                <a:gd name="connsiteY0" fmla="*/ 1017332 h 1984037"/>
                <a:gd name="connsiteX1" fmla="*/ 1846548 w 1937543"/>
                <a:gd name="connsiteY1" fmla="*/ 777489 h 1984037"/>
                <a:gd name="connsiteX2" fmla="*/ 1921499 w 1937543"/>
                <a:gd name="connsiteY2" fmla="*/ 597607 h 1984037"/>
                <a:gd name="connsiteX3" fmla="*/ 1576725 w 1937543"/>
                <a:gd name="connsiteY3" fmla="*/ 537647 h 1984037"/>
                <a:gd name="connsiteX4" fmla="*/ 1336883 w 1937543"/>
                <a:gd name="connsiteY4" fmla="*/ 612598 h 1984037"/>
                <a:gd name="connsiteX5" fmla="*/ 1351873 w 1937543"/>
                <a:gd name="connsiteY5" fmla="*/ 477686 h 1984037"/>
                <a:gd name="connsiteX6" fmla="*/ 1097040 w 1937543"/>
                <a:gd name="connsiteY6" fmla="*/ 267824 h 1984037"/>
                <a:gd name="connsiteX7" fmla="*/ 797237 w 1937543"/>
                <a:gd name="connsiteY7" fmla="*/ 462696 h 1984037"/>
                <a:gd name="connsiteX8" fmla="*/ 887178 w 1937543"/>
                <a:gd name="connsiteY8" fmla="*/ 687548 h 1984037"/>
                <a:gd name="connsiteX9" fmla="*/ 1157001 w 1937543"/>
                <a:gd name="connsiteY9" fmla="*/ 792480 h 1984037"/>
                <a:gd name="connsiteX10" fmla="*/ 962129 w 1937543"/>
                <a:gd name="connsiteY10" fmla="*/ 927391 h 1984037"/>
                <a:gd name="connsiteX11" fmla="*/ 647335 w 1937543"/>
                <a:gd name="connsiteY11" fmla="*/ 1287155 h 1984037"/>
                <a:gd name="connsiteX12" fmla="*/ 467453 w 1937543"/>
                <a:gd name="connsiteY12" fmla="*/ 1736860 h 1984037"/>
                <a:gd name="connsiteX13" fmla="*/ 197630 w 1937543"/>
                <a:gd name="connsiteY13" fmla="*/ 1586958 h 1984037"/>
                <a:gd name="connsiteX14" fmla="*/ 452463 w 1937543"/>
                <a:gd name="connsiteY14" fmla="*/ 1122263 h 1984037"/>
                <a:gd name="connsiteX15" fmla="*/ 677315 w 1937543"/>
                <a:gd name="connsiteY15" fmla="*/ 642578 h 1984037"/>
                <a:gd name="connsiteX16" fmla="*/ 512424 w 1937543"/>
                <a:gd name="connsiteY16" fmla="*/ 57961 h 1984037"/>
                <a:gd name="connsiteX17" fmla="*/ 62719 w 1937543"/>
                <a:gd name="connsiteY17" fmla="*/ 27981 h 1984037"/>
                <a:gd name="connsiteX18" fmla="*/ 197630 w 1937543"/>
                <a:gd name="connsiteY18" fmla="*/ 117922 h 1984037"/>
                <a:gd name="connsiteX19" fmla="*/ 407493 w 1937543"/>
                <a:gd name="connsiteY19" fmla="*/ 147902 h 1984037"/>
                <a:gd name="connsiteX20" fmla="*/ 557394 w 1937543"/>
                <a:gd name="connsiteY20" fmla="*/ 507666 h 1984037"/>
                <a:gd name="connsiteX21" fmla="*/ 317552 w 1937543"/>
                <a:gd name="connsiteY21" fmla="*/ 1107273 h 1984037"/>
                <a:gd name="connsiteX22" fmla="*/ 2758 w 1937543"/>
                <a:gd name="connsiteY22" fmla="*/ 1586958 h 1984037"/>
                <a:gd name="connsiteX23" fmla="*/ 182640 w 1937543"/>
                <a:gd name="connsiteY23" fmla="*/ 1856781 h 1984037"/>
                <a:gd name="connsiteX24" fmla="*/ 497434 w 1937543"/>
                <a:gd name="connsiteY24" fmla="*/ 1961712 h 1984037"/>
                <a:gd name="connsiteX25" fmla="*/ 647335 w 1937543"/>
                <a:gd name="connsiteY25" fmla="*/ 1886761 h 1984037"/>
                <a:gd name="connsiteX26" fmla="*/ 722286 w 1937543"/>
                <a:gd name="connsiteY26" fmla="*/ 1976702 h 1984037"/>
                <a:gd name="connsiteX27" fmla="*/ 1501775 w 1937543"/>
                <a:gd name="connsiteY27" fmla="*/ 1961712 h 1984037"/>
                <a:gd name="connsiteX28" fmla="*/ 1591715 w 1937543"/>
                <a:gd name="connsiteY28" fmla="*/ 1826801 h 1984037"/>
                <a:gd name="connsiteX29" fmla="*/ 1381853 w 1937543"/>
                <a:gd name="connsiteY29" fmla="*/ 1811811 h 1984037"/>
                <a:gd name="connsiteX30" fmla="*/ 1456804 w 1937543"/>
                <a:gd name="connsiteY30" fmla="*/ 1661909 h 1984037"/>
                <a:gd name="connsiteX31" fmla="*/ 1321893 w 1937543"/>
                <a:gd name="connsiteY31" fmla="*/ 1392086 h 1984037"/>
                <a:gd name="connsiteX32" fmla="*/ 1546745 w 1937543"/>
                <a:gd name="connsiteY32" fmla="*/ 1017332 h 1984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937543" h="1984037">
                  <a:moveTo>
                    <a:pt x="1546745" y="1017332"/>
                  </a:moveTo>
                  <a:cubicBezTo>
                    <a:pt x="1634187" y="914899"/>
                    <a:pt x="1784089" y="847443"/>
                    <a:pt x="1846548" y="777489"/>
                  </a:cubicBezTo>
                  <a:cubicBezTo>
                    <a:pt x="1909007" y="707535"/>
                    <a:pt x="1966470" y="637581"/>
                    <a:pt x="1921499" y="597607"/>
                  </a:cubicBezTo>
                  <a:cubicBezTo>
                    <a:pt x="1876528" y="557633"/>
                    <a:pt x="1674161" y="535148"/>
                    <a:pt x="1576725" y="537647"/>
                  </a:cubicBezTo>
                  <a:cubicBezTo>
                    <a:pt x="1479289" y="540145"/>
                    <a:pt x="1374358" y="622591"/>
                    <a:pt x="1336883" y="612598"/>
                  </a:cubicBezTo>
                  <a:cubicBezTo>
                    <a:pt x="1299408" y="602604"/>
                    <a:pt x="1391847" y="535148"/>
                    <a:pt x="1351873" y="477686"/>
                  </a:cubicBezTo>
                  <a:cubicBezTo>
                    <a:pt x="1311899" y="420224"/>
                    <a:pt x="1189479" y="270322"/>
                    <a:pt x="1097040" y="267824"/>
                  </a:cubicBezTo>
                  <a:cubicBezTo>
                    <a:pt x="1004601" y="265326"/>
                    <a:pt x="832214" y="392742"/>
                    <a:pt x="797237" y="462696"/>
                  </a:cubicBezTo>
                  <a:cubicBezTo>
                    <a:pt x="762260" y="532650"/>
                    <a:pt x="827217" y="632584"/>
                    <a:pt x="887178" y="687548"/>
                  </a:cubicBezTo>
                  <a:cubicBezTo>
                    <a:pt x="947139" y="742512"/>
                    <a:pt x="1144509" y="752506"/>
                    <a:pt x="1157001" y="792480"/>
                  </a:cubicBezTo>
                  <a:cubicBezTo>
                    <a:pt x="1169493" y="832454"/>
                    <a:pt x="1047073" y="844945"/>
                    <a:pt x="962129" y="927391"/>
                  </a:cubicBezTo>
                  <a:cubicBezTo>
                    <a:pt x="877185" y="1009837"/>
                    <a:pt x="729781" y="1152244"/>
                    <a:pt x="647335" y="1287155"/>
                  </a:cubicBezTo>
                  <a:cubicBezTo>
                    <a:pt x="564889" y="1422066"/>
                    <a:pt x="542404" y="1686893"/>
                    <a:pt x="467453" y="1736860"/>
                  </a:cubicBezTo>
                  <a:cubicBezTo>
                    <a:pt x="392502" y="1786827"/>
                    <a:pt x="200128" y="1689391"/>
                    <a:pt x="197630" y="1586958"/>
                  </a:cubicBezTo>
                  <a:cubicBezTo>
                    <a:pt x="195132" y="1484525"/>
                    <a:pt x="372515" y="1279660"/>
                    <a:pt x="452463" y="1122263"/>
                  </a:cubicBezTo>
                  <a:cubicBezTo>
                    <a:pt x="532411" y="964866"/>
                    <a:pt x="667322" y="819962"/>
                    <a:pt x="677315" y="642578"/>
                  </a:cubicBezTo>
                  <a:cubicBezTo>
                    <a:pt x="687308" y="465194"/>
                    <a:pt x="614857" y="160394"/>
                    <a:pt x="512424" y="57961"/>
                  </a:cubicBezTo>
                  <a:cubicBezTo>
                    <a:pt x="409991" y="-44472"/>
                    <a:pt x="115185" y="17987"/>
                    <a:pt x="62719" y="27981"/>
                  </a:cubicBezTo>
                  <a:cubicBezTo>
                    <a:pt x="10253" y="37975"/>
                    <a:pt x="140168" y="97935"/>
                    <a:pt x="197630" y="117922"/>
                  </a:cubicBezTo>
                  <a:cubicBezTo>
                    <a:pt x="255092" y="137909"/>
                    <a:pt x="347532" y="82945"/>
                    <a:pt x="407493" y="147902"/>
                  </a:cubicBezTo>
                  <a:cubicBezTo>
                    <a:pt x="467454" y="212859"/>
                    <a:pt x="572384" y="347771"/>
                    <a:pt x="557394" y="507666"/>
                  </a:cubicBezTo>
                  <a:cubicBezTo>
                    <a:pt x="542404" y="667561"/>
                    <a:pt x="409991" y="927391"/>
                    <a:pt x="317552" y="1107273"/>
                  </a:cubicBezTo>
                  <a:cubicBezTo>
                    <a:pt x="225113" y="1287155"/>
                    <a:pt x="25243" y="1462040"/>
                    <a:pt x="2758" y="1586958"/>
                  </a:cubicBezTo>
                  <a:cubicBezTo>
                    <a:pt x="-19727" y="1711876"/>
                    <a:pt x="100194" y="1794322"/>
                    <a:pt x="182640" y="1856781"/>
                  </a:cubicBezTo>
                  <a:cubicBezTo>
                    <a:pt x="265086" y="1919240"/>
                    <a:pt x="419985" y="1956715"/>
                    <a:pt x="497434" y="1961712"/>
                  </a:cubicBezTo>
                  <a:cubicBezTo>
                    <a:pt x="574883" y="1966709"/>
                    <a:pt x="609860" y="1884263"/>
                    <a:pt x="647335" y="1886761"/>
                  </a:cubicBezTo>
                  <a:cubicBezTo>
                    <a:pt x="684810" y="1889259"/>
                    <a:pt x="579879" y="1964210"/>
                    <a:pt x="722286" y="1976702"/>
                  </a:cubicBezTo>
                  <a:cubicBezTo>
                    <a:pt x="864693" y="1989194"/>
                    <a:pt x="1356870" y="1986695"/>
                    <a:pt x="1501775" y="1961712"/>
                  </a:cubicBezTo>
                  <a:cubicBezTo>
                    <a:pt x="1646680" y="1936729"/>
                    <a:pt x="1611702" y="1851784"/>
                    <a:pt x="1591715" y="1826801"/>
                  </a:cubicBezTo>
                  <a:cubicBezTo>
                    <a:pt x="1571728" y="1801818"/>
                    <a:pt x="1404338" y="1839293"/>
                    <a:pt x="1381853" y="1811811"/>
                  </a:cubicBezTo>
                  <a:cubicBezTo>
                    <a:pt x="1359368" y="1784329"/>
                    <a:pt x="1466797" y="1731863"/>
                    <a:pt x="1456804" y="1661909"/>
                  </a:cubicBezTo>
                  <a:cubicBezTo>
                    <a:pt x="1446811" y="1591955"/>
                    <a:pt x="1304405" y="1507011"/>
                    <a:pt x="1321893" y="1392086"/>
                  </a:cubicBezTo>
                  <a:cubicBezTo>
                    <a:pt x="1339381" y="1277161"/>
                    <a:pt x="1459303" y="1119765"/>
                    <a:pt x="1546745" y="1017332"/>
                  </a:cubicBezTo>
                  <a:close/>
                </a:path>
              </a:pathLst>
            </a:cu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 8"/>
            <p:cNvSpPr/>
            <p:nvPr/>
          </p:nvSpPr>
          <p:spPr>
            <a:xfrm rot="1337858">
              <a:off x="1874299" y="5339816"/>
              <a:ext cx="184825" cy="91361"/>
            </a:xfrm>
            <a:custGeom>
              <a:avLst/>
              <a:gdLst>
                <a:gd name="connsiteX0" fmla="*/ 269822 w 269822"/>
                <a:gd name="connsiteY0" fmla="*/ 89941 h 124775"/>
                <a:gd name="connsiteX1" fmla="*/ 74950 w 269822"/>
                <a:gd name="connsiteY1" fmla="*/ 119922 h 124775"/>
                <a:gd name="connsiteX2" fmla="*/ 0 w 269822"/>
                <a:gd name="connsiteY2" fmla="*/ 0 h 12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9822" h="124775">
                  <a:moveTo>
                    <a:pt x="269822" y="89941"/>
                  </a:moveTo>
                  <a:cubicBezTo>
                    <a:pt x="194871" y="112426"/>
                    <a:pt x="119920" y="134912"/>
                    <a:pt x="74950" y="119922"/>
                  </a:cubicBezTo>
                  <a:cubicBezTo>
                    <a:pt x="29980" y="104932"/>
                    <a:pt x="0" y="0"/>
                    <a:pt x="0" y="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479600A-CA52-D84C-BFAE-707A24D39478}"/>
              </a:ext>
            </a:extLst>
          </p:cNvPr>
          <p:cNvSpPr txBox="1"/>
          <p:nvPr/>
        </p:nvSpPr>
        <p:spPr>
          <a:xfrm>
            <a:off x="471055" y="1551709"/>
            <a:ext cx="3519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 is a universal hash family if:</a:t>
            </a:r>
          </a:p>
        </p:txBody>
      </p:sp>
    </p:spTree>
    <p:extLst>
      <p:ext uri="{BB962C8B-B14F-4D97-AF65-F5344CB8AC3E}">
        <p14:creationId xmlns:p14="http://schemas.microsoft.com/office/powerpoint/2010/main" val="1261490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uiExpand="1" build="p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Conclusion: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690689"/>
            <a:ext cx="8515350" cy="5032375"/>
          </a:xfrm>
        </p:spPr>
        <p:txBody>
          <a:bodyPr>
            <a:normAutofit/>
          </a:bodyPr>
          <a:lstStyle/>
          <a:p>
            <a:r>
              <a:rPr lang="en-US" dirty="0"/>
              <a:t>We can build a hash table that supports </a:t>
            </a:r>
            <a:r>
              <a:rPr lang="en-US" dirty="0">
                <a:solidFill>
                  <a:schemeClr val="accent4"/>
                </a:solidFill>
              </a:rPr>
              <a:t>INSERT</a:t>
            </a:r>
            <a:r>
              <a:rPr lang="en-US" dirty="0"/>
              <a:t>/</a:t>
            </a:r>
            <a:r>
              <a:rPr lang="en-US" dirty="0">
                <a:solidFill>
                  <a:schemeClr val="accent1"/>
                </a:solidFill>
              </a:rPr>
              <a:t>DELETE</a:t>
            </a:r>
            <a:r>
              <a:rPr lang="en-US" dirty="0"/>
              <a:t>/</a:t>
            </a:r>
            <a:r>
              <a:rPr lang="en-US" dirty="0">
                <a:solidFill>
                  <a:srgbClr val="CF6E6C"/>
                </a:solidFill>
              </a:rPr>
              <a:t>SEARCH</a:t>
            </a:r>
            <a:r>
              <a:rPr lang="en-US" dirty="0">
                <a:solidFill>
                  <a:schemeClr val="accent5"/>
                </a:solidFill>
              </a:rPr>
              <a:t> </a:t>
            </a:r>
            <a:r>
              <a:rPr lang="en-US" dirty="0"/>
              <a:t>in O(1) expected time</a:t>
            </a:r>
          </a:p>
          <a:p>
            <a:r>
              <a:rPr lang="en-US" dirty="0"/>
              <a:t>Requires O(n log(M)) bits of space.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O(n) buckets 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O(n) items with log(M) bits per item 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O(log(M)) to store the hash function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72F545-2882-B545-B39B-A50C8B7141D1}"/>
              </a:ext>
            </a:extLst>
          </p:cNvPr>
          <p:cNvSpPr txBox="1"/>
          <p:nvPr/>
        </p:nvSpPr>
        <p:spPr>
          <a:xfrm>
            <a:off x="5501898" y="0"/>
            <a:ext cx="36421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Hashing a universe of size M into n buckets, where at most n of the items in M ever show up.</a:t>
            </a:r>
          </a:p>
        </p:txBody>
      </p:sp>
    </p:spTree>
    <p:extLst>
      <p:ext uri="{BB962C8B-B14F-4D97-AF65-F5344CB8AC3E}">
        <p14:creationId xmlns:p14="http://schemas.microsoft.com/office/powerpoint/2010/main" val="2098604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759807"/>
          </a:xfrm>
        </p:spPr>
        <p:txBody>
          <a:bodyPr>
            <a:normAutofit/>
          </a:bodyPr>
          <a:lstStyle/>
          <a:p>
            <a:r>
              <a:rPr lang="en-US" dirty="0"/>
              <a:t>One way to get O(1) time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193659"/>
            <a:ext cx="7886700" cy="4351338"/>
          </a:xfrm>
        </p:spPr>
        <p:txBody>
          <a:bodyPr/>
          <a:lstStyle/>
          <a:p>
            <a:r>
              <a:rPr lang="en-US" dirty="0"/>
              <a:t>Say all keys are in the set {1,2,3,4,5,6,7,8,9}. </a:t>
            </a:r>
          </a:p>
          <a:p>
            <a:r>
              <a:rPr lang="en-US" dirty="0">
                <a:solidFill>
                  <a:schemeClr val="accent4"/>
                </a:solidFill>
              </a:rPr>
              <a:t>INSERT</a:t>
            </a:r>
            <a:r>
              <a:rPr lang="en-US" dirty="0"/>
              <a:t>:</a:t>
            </a:r>
          </a:p>
          <a:p>
            <a:endParaRPr lang="en-US" dirty="0"/>
          </a:p>
          <a:p>
            <a:r>
              <a:rPr lang="en-US" dirty="0">
                <a:solidFill>
                  <a:schemeClr val="accent1"/>
                </a:solidFill>
              </a:rPr>
              <a:t>DELETE</a:t>
            </a:r>
            <a:r>
              <a:rPr lang="en-US" dirty="0"/>
              <a:t>:</a:t>
            </a:r>
          </a:p>
          <a:p>
            <a:endParaRPr lang="en-US" dirty="0"/>
          </a:p>
          <a:p>
            <a:r>
              <a:rPr lang="en-US" dirty="0">
                <a:solidFill>
                  <a:srgbClr val="CF6E6C"/>
                </a:solidFill>
              </a:rPr>
              <a:t>SEARCH</a:t>
            </a:r>
            <a:r>
              <a:rPr lang="en-US" dirty="0"/>
              <a:t>:</a:t>
            </a:r>
          </a:p>
        </p:txBody>
      </p:sp>
      <p:sp>
        <p:nvSpPr>
          <p:cNvPr id="5" name="Rectangle 4"/>
          <p:cNvSpPr/>
          <p:nvPr/>
        </p:nvSpPr>
        <p:spPr>
          <a:xfrm>
            <a:off x="2326501" y="1780802"/>
            <a:ext cx="705201" cy="7185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9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60739" y="1776342"/>
            <a:ext cx="705201" cy="7185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6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376952" y="1776342"/>
            <a:ext cx="705201" cy="7185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3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448058" y="1775045"/>
            <a:ext cx="705201" cy="7185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5</a:t>
            </a:r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2485489" y="5049669"/>
            <a:ext cx="630924" cy="1105465"/>
            <a:chOff x="628650" y="3152633"/>
            <a:chExt cx="889379" cy="2115403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628650" y="3152633"/>
              <a:ext cx="0" cy="2115403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1518029" y="3152633"/>
              <a:ext cx="0" cy="2115403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H="1">
              <a:off x="628650" y="5268036"/>
              <a:ext cx="872604" cy="0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3474033" y="5049670"/>
            <a:ext cx="630924" cy="1105465"/>
            <a:chOff x="628650" y="3152633"/>
            <a:chExt cx="889379" cy="2115403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628650" y="3152633"/>
              <a:ext cx="0" cy="2115403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1518029" y="3152633"/>
              <a:ext cx="0" cy="2115403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H="1">
              <a:off x="628650" y="5268036"/>
              <a:ext cx="872604" cy="0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4474478" y="5049671"/>
            <a:ext cx="630924" cy="1105465"/>
            <a:chOff x="628650" y="3152633"/>
            <a:chExt cx="889379" cy="2115403"/>
          </a:xfrm>
        </p:grpSpPr>
        <p:cxnSp>
          <p:nvCxnSpPr>
            <p:cNvPr id="21" name="Straight Connector 20"/>
            <p:cNvCxnSpPr/>
            <p:nvPr/>
          </p:nvCxnSpPr>
          <p:spPr>
            <a:xfrm>
              <a:off x="628650" y="3152633"/>
              <a:ext cx="0" cy="2115403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1518029" y="3152633"/>
              <a:ext cx="0" cy="2115403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H="1">
              <a:off x="628650" y="5268036"/>
              <a:ext cx="872604" cy="0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/>
          <p:cNvGrpSpPr/>
          <p:nvPr/>
        </p:nvGrpSpPr>
        <p:grpSpPr>
          <a:xfrm>
            <a:off x="5463023" y="5049672"/>
            <a:ext cx="630924" cy="1105465"/>
            <a:chOff x="628650" y="3152633"/>
            <a:chExt cx="889379" cy="2115403"/>
          </a:xfrm>
        </p:grpSpPr>
        <p:cxnSp>
          <p:nvCxnSpPr>
            <p:cNvPr id="25" name="Straight Connector 24"/>
            <p:cNvCxnSpPr/>
            <p:nvPr/>
          </p:nvCxnSpPr>
          <p:spPr>
            <a:xfrm>
              <a:off x="628650" y="3152633"/>
              <a:ext cx="0" cy="2115403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1518029" y="3152633"/>
              <a:ext cx="0" cy="2115403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H="1">
              <a:off x="628650" y="5268036"/>
              <a:ext cx="872604" cy="0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/>
          <p:cNvGrpSpPr/>
          <p:nvPr/>
        </p:nvGrpSpPr>
        <p:grpSpPr>
          <a:xfrm>
            <a:off x="6409409" y="5049672"/>
            <a:ext cx="630924" cy="1105465"/>
            <a:chOff x="628650" y="3152633"/>
            <a:chExt cx="889379" cy="2115403"/>
          </a:xfrm>
        </p:grpSpPr>
        <p:cxnSp>
          <p:nvCxnSpPr>
            <p:cNvPr id="29" name="Straight Connector 28"/>
            <p:cNvCxnSpPr/>
            <p:nvPr/>
          </p:nvCxnSpPr>
          <p:spPr>
            <a:xfrm>
              <a:off x="628650" y="3152633"/>
              <a:ext cx="0" cy="2115403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1518029" y="3152633"/>
              <a:ext cx="0" cy="2115403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flipH="1">
              <a:off x="628650" y="5268036"/>
              <a:ext cx="872604" cy="0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7310873" y="5049672"/>
            <a:ext cx="630924" cy="1105465"/>
            <a:chOff x="628650" y="3152633"/>
            <a:chExt cx="889379" cy="2115403"/>
          </a:xfrm>
        </p:grpSpPr>
        <p:cxnSp>
          <p:nvCxnSpPr>
            <p:cNvPr id="33" name="Straight Connector 32"/>
            <p:cNvCxnSpPr/>
            <p:nvPr/>
          </p:nvCxnSpPr>
          <p:spPr>
            <a:xfrm>
              <a:off x="628650" y="3152633"/>
              <a:ext cx="0" cy="2115403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1518029" y="3152633"/>
              <a:ext cx="0" cy="2115403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flipH="1">
              <a:off x="628650" y="5268036"/>
              <a:ext cx="872604" cy="0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/>
          <p:cNvGrpSpPr/>
          <p:nvPr/>
        </p:nvGrpSpPr>
        <p:grpSpPr>
          <a:xfrm>
            <a:off x="8161400" y="5049672"/>
            <a:ext cx="630924" cy="1105465"/>
            <a:chOff x="628650" y="3152633"/>
            <a:chExt cx="889379" cy="2115403"/>
          </a:xfrm>
        </p:grpSpPr>
        <p:cxnSp>
          <p:nvCxnSpPr>
            <p:cNvPr id="37" name="Straight Connector 36"/>
            <p:cNvCxnSpPr/>
            <p:nvPr/>
          </p:nvCxnSpPr>
          <p:spPr>
            <a:xfrm>
              <a:off x="628650" y="3152633"/>
              <a:ext cx="0" cy="2115403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1518029" y="3152633"/>
              <a:ext cx="0" cy="2115403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 flipH="1">
              <a:off x="628650" y="5268036"/>
              <a:ext cx="872604" cy="0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/>
          <p:cNvGrpSpPr/>
          <p:nvPr/>
        </p:nvGrpSpPr>
        <p:grpSpPr>
          <a:xfrm>
            <a:off x="583580" y="5049670"/>
            <a:ext cx="630924" cy="1105465"/>
            <a:chOff x="628650" y="3152633"/>
            <a:chExt cx="889379" cy="2115403"/>
          </a:xfrm>
        </p:grpSpPr>
        <p:cxnSp>
          <p:nvCxnSpPr>
            <p:cNvPr id="41" name="Straight Connector 40"/>
            <p:cNvCxnSpPr/>
            <p:nvPr/>
          </p:nvCxnSpPr>
          <p:spPr>
            <a:xfrm>
              <a:off x="628650" y="3152633"/>
              <a:ext cx="0" cy="2115403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1518029" y="3152633"/>
              <a:ext cx="0" cy="2115403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flipH="1">
              <a:off x="628650" y="5268036"/>
              <a:ext cx="872604" cy="0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/>
          <p:cNvGrpSpPr/>
          <p:nvPr/>
        </p:nvGrpSpPr>
        <p:grpSpPr>
          <a:xfrm>
            <a:off x="1584025" y="5049671"/>
            <a:ext cx="630924" cy="1105465"/>
            <a:chOff x="628650" y="3152633"/>
            <a:chExt cx="889379" cy="2115403"/>
          </a:xfrm>
        </p:grpSpPr>
        <p:cxnSp>
          <p:nvCxnSpPr>
            <p:cNvPr id="45" name="Straight Connector 44"/>
            <p:cNvCxnSpPr/>
            <p:nvPr/>
          </p:nvCxnSpPr>
          <p:spPr>
            <a:xfrm>
              <a:off x="628650" y="3152633"/>
              <a:ext cx="0" cy="2115403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>
              <a:off x="1518029" y="3152633"/>
              <a:ext cx="0" cy="2115403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 flipH="1">
              <a:off x="628650" y="5268036"/>
              <a:ext cx="872604" cy="0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Rectangle 47"/>
          <p:cNvSpPr/>
          <p:nvPr/>
        </p:nvSpPr>
        <p:spPr>
          <a:xfrm>
            <a:off x="3601586" y="6260346"/>
            <a:ext cx="3674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49" name="Rectangle 48"/>
          <p:cNvSpPr/>
          <p:nvPr/>
        </p:nvSpPr>
        <p:spPr>
          <a:xfrm>
            <a:off x="4602030" y="6260346"/>
            <a:ext cx="3674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50" name="Rectangle 49"/>
          <p:cNvSpPr/>
          <p:nvPr/>
        </p:nvSpPr>
        <p:spPr>
          <a:xfrm>
            <a:off x="5602474" y="6257284"/>
            <a:ext cx="3674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51" name="Rectangle 50"/>
          <p:cNvSpPr/>
          <p:nvPr/>
        </p:nvSpPr>
        <p:spPr>
          <a:xfrm>
            <a:off x="6535216" y="6226926"/>
            <a:ext cx="3674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52" name="Rectangle 51"/>
          <p:cNvSpPr/>
          <p:nvPr/>
        </p:nvSpPr>
        <p:spPr>
          <a:xfrm>
            <a:off x="7467958" y="6223864"/>
            <a:ext cx="3674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53" name="Rectangle 52"/>
          <p:cNvSpPr/>
          <p:nvPr/>
        </p:nvSpPr>
        <p:spPr>
          <a:xfrm>
            <a:off x="8282167" y="6193506"/>
            <a:ext cx="3674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54" name="Rectangle 53"/>
          <p:cNvSpPr/>
          <p:nvPr/>
        </p:nvSpPr>
        <p:spPr>
          <a:xfrm>
            <a:off x="8213135" y="5452954"/>
            <a:ext cx="546901" cy="64897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9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5514758" y="5452954"/>
            <a:ext cx="535272" cy="6511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6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2537224" y="5452954"/>
            <a:ext cx="535568" cy="68238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3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4526213" y="5452954"/>
            <a:ext cx="530679" cy="6599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5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714367" y="6246844"/>
            <a:ext cx="3674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69" name="Rectangle 68"/>
          <p:cNvSpPr/>
          <p:nvPr/>
        </p:nvSpPr>
        <p:spPr>
          <a:xfrm>
            <a:off x="1714811" y="6246844"/>
            <a:ext cx="3674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70" name="Rectangle 69"/>
          <p:cNvSpPr/>
          <p:nvPr/>
        </p:nvSpPr>
        <p:spPr>
          <a:xfrm>
            <a:off x="2616275" y="6245313"/>
            <a:ext cx="3674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71" name="Rectangle 70"/>
          <p:cNvSpPr/>
          <p:nvPr/>
        </p:nvSpPr>
        <p:spPr>
          <a:xfrm>
            <a:off x="2323711" y="2671596"/>
            <a:ext cx="705201" cy="7185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6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2" name="Rectangle 71"/>
          <p:cNvSpPr/>
          <p:nvPr/>
        </p:nvSpPr>
        <p:spPr>
          <a:xfrm>
            <a:off x="2291071" y="3628364"/>
            <a:ext cx="705201" cy="7185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3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3263794" y="3628363"/>
            <a:ext cx="705201" cy="7185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2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75" name="Straight Arrow Connector 74"/>
          <p:cNvCxnSpPr/>
          <p:nvPr/>
        </p:nvCxnSpPr>
        <p:spPr>
          <a:xfrm>
            <a:off x="2838734" y="4517409"/>
            <a:ext cx="0" cy="750627"/>
          </a:xfrm>
          <a:prstGeom prst="straightConnector1">
            <a:avLst/>
          </a:prstGeom>
          <a:ln w="76200">
            <a:solidFill>
              <a:srgbClr val="CF6E6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/>
          <p:cNvSpPr txBox="1"/>
          <p:nvPr/>
        </p:nvSpPr>
        <p:spPr>
          <a:xfrm>
            <a:off x="2983684" y="4476466"/>
            <a:ext cx="1618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F6E6C"/>
                </a:solidFill>
              </a:rPr>
              <a:t>3 is here.</a:t>
            </a:r>
          </a:p>
        </p:txBody>
      </p:sp>
      <p:sp>
        <p:nvSpPr>
          <p:cNvPr id="77" name="TextBox 76"/>
          <p:cNvSpPr txBox="1"/>
          <p:nvPr/>
        </p:nvSpPr>
        <p:spPr>
          <a:xfrm rot="2030683">
            <a:off x="1276508" y="4343973"/>
            <a:ext cx="12781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F6E6C"/>
                </a:solidFill>
              </a:rPr>
              <a:t>2 isn’t in the data structure.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7028433" y="365125"/>
            <a:ext cx="19697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accent4"/>
                </a:solidFill>
              </a:rPr>
              <a:t>This is called “direct addressing”</a:t>
            </a:r>
          </a:p>
        </p:txBody>
      </p:sp>
      <p:pic>
        <p:nvPicPr>
          <p:cNvPr id="64" name="Picture 63">
            <a:extLst>
              <a:ext uri="{FF2B5EF4-FFF2-40B4-BE49-F238E27FC236}">
                <a16:creationId xmlns:a16="http://schemas.microsoft.com/office/drawing/2014/main" id="{BEDA2859-22A7-CA4B-9C5F-D739154CB10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32094" y="3230016"/>
            <a:ext cx="1173807" cy="1598755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F315BD86-53AA-9F42-8251-85C2F308C738}"/>
              </a:ext>
            </a:extLst>
          </p:cNvPr>
          <p:cNvSpPr txBox="1"/>
          <p:nvPr/>
        </p:nvSpPr>
        <p:spPr>
          <a:xfrm>
            <a:off x="5593451" y="2839383"/>
            <a:ext cx="260371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Are we delegating to hardware/memory? What are the assumptions behind our model of computation?</a:t>
            </a:r>
          </a:p>
        </p:txBody>
      </p:sp>
    </p:spTree>
    <p:extLst>
      <p:ext uri="{BB962C8B-B14F-4D97-AF65-F5344CB8AC3E}">
        <p14:creationId xmlns:p14="http://schemas.microsoft.com/office/powerpoint/2010/main" val="291032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64202 -0.5338 L 5E-6 -1.11111E-6 " pathEditMode="relative" rAng="0" ptsTypes="AA">
                                      <p:cBhvr>
                                        <p:cTn id="64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101" y="2669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000"/>
                            </p:stCondLst>
                            <p:childTnLst>
                              <p:par>
                                <p:cTn id="66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000"/>
                            </p:stCondLst>
                            <p:childTnLst>
                              <p:par>
                                <p:cTn id="69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3177 -0.53009 L -1.66667E-6 -2.59259E-6 " pathEditMode="relative" rAng="0" ptsTypes="AA">
                                      <p:cBhvr>
                                        <p:cTn id="70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580" y="2650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2000"/>
                            </p:stCondLst>
                            <p:childTnLst>
                              <p:par>
                                <p:cTn id="72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2000"/>
                            </p:stCondLst>
                            <p:childTnLst>
                              <p:par>
                                <p:cTn id="75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125 -0.53241 L -8.33333E-7 2.59259E-6 " pathEditMode="relative" rAng="0" ptsTypes="AA">
                                      <p:cBhvr>
                                        <p:cTn id="76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625" y="2662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3000"/>
                            </p:stCondLst>
                            <p:childTnLst>
                              <p:par>
                                <p:cTn id="7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3000"/>
                            </p:stCondLst>
                            <p:childTnLst>
                              <p:par>
                                <p:cTn id="81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0798 -0.52894 L 1.66667E-6 0.00347 " pathEditMode="relative" rAng="0" ptsTypes="AA">
                                      <p:cBhvr>
                                        <p:cTn id="82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399" y="2662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" presetClass="exit" presetSubtype="4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4" dur="5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  <p:bldP spid="8" grpId="0" animBg="1"/>
      <p:bldP spid="48" grpId="0"/>
      <p:bldP spid="49" grpId="0"/>
      <p:bldP spid="50" grpId="0"/>
      <p:bldP spid="51" grpId="0"/>
      <p:bldP spid="52" grpId="0"/>
      <p:bldP spid="53" grpId="0"/>
      <p:bldP spid="54" grpId="0" animBg="1"/>
      <p:bldP spid="54" grpId="1" animBg="1"/>
      <p:bldP spid="55" grpId="0" animBg="1"/>
      <p:bldP spid="55" grpId="1" animBg="1"/>
      <p:bldP spid="55" grpId="2" animBg="1"/>
      <p:bldP spid="56" grpId="0" animBg="1"/>
      <p:bldP spid="56" grpId="1" animBg="1"/>
      <p:bldP spid="57" grpId="0" animBg="1"/>
      <p:bldP spid="57" grpId="1" animBg="1"/>
      <p:bldP spid="68" grpId="0"/>
      <p:bldP spid="69" grpId="0"/>
      <p:bldP spid="70" grpId="0"/>
      <p:bldP spid="71" grpId="0" animBg="1"/>
      <p:bldP spid="72" grpId="0" animBg="1"/>
      <p:bldP spid="73" grpId="0" animBg="1"/>
      <p:bldP spid="76" grpId="0"/>
      <p:bldP spid="77" grpId="0"/>
      <p:bldP spid="65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That’s it for data structures </a:t>
            </a:r>
            <a:br>
              <a:rPr lang="en-US" dirty="0"/>
            </a:br>
            <a:r>
              <a:rPr lang="en-US" dirty="0"/>
              <a:t>(for now)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65852"/>
            <a:ext cx="9144000" cy="225171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166425" y="4037428"/>
            <a:ext cx="60350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2"/>
                </a:solidFill>
              </a:rPr>
              <a:t>Data Structure: </a:t>
            </a:r>
            <a:r>
              <a:rPr lang="en-US" sz="2800" dirty="0" err="1">
                <a:solidFill>
                  <a:schemeClr val="bg2"/>
                </a:solidFill>
              </a:rPr>
              <a:t>RBTrees</a:t>
            </a:r>
            <a:r>
              <a:rPr lang="en-US" sz="2800" dirty="0">
                <a:solidFill>
                  <a:schemeClr val="bg2"/>
                </a:solidFill>
              </a:rPr>
              <a:t> and Hash Tables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69144" y="5439836"/>
            <a:ext cx="70057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Now we can use these going forward!</a:t>
            </a:r>
          </a:p>
        </p:txBody>
      </p:sp>
    </p:spTree>
    <p:extLst>
      <p:ext uri="{BB962C8B-B14F-4D97-AF65-F5344CB8AC3E}">
        <p14:creationId xmlns:p14="http://schemas.microsoft.com/office/powerpoint/2010/main" val="20040129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93106" y="0"/>
            <a:ext cx="5298568" cy="425547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967649"/>
            <a:ext cx="7886700" cy="1325563"/>
          </a:xfrm>
        </p:spPr>
        <p:txBody>
          <a:bodyPr/>
          <a:lstStyle/>
          <a:p>
            <a:r>
              <a:rPr lang="en-US" b="1" dirty="0">
                <a:solidFill>
                  <a:srgbClr val="CF6E6C"/>
                </a:solidFill>
              </a:rPr>
              <a:t>Before</a:t>
            </a:r>
            <a:r>
              <a:rPr lang="en-US" dirty="0"/>
              <a:t> Next Time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Graph algorithms!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Pre-lecture exercise for Lecture 9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Intro to graphs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781050" y="5175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Next Time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26947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" name="Picture 41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612950">
            <a:off x="6449710" y="52187"/>
            <a:ext cx="3411456" cy="19183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That should look familiar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Kind of like COUNTINGSORT from Lecture 6.</a:t>
            </a:r>
          </a:p>
          <a:p>
            <a:r>
              <a:rPr lang="en-US" dirty="0"/>
              <a:t>Same problem: if the keys may come from a “</a:t>
            </a:r>
            <a:r>
              <a:rPr lang="en-US" dirty="0">
                <a:solidFill>
                  <a:schemeClr val="accent4"/>
                </a:solidFill>
              </a:rPr>
              <a:t>universe</a:t>
            </a:r>
            <a:r>
              <a:rPr lang="en-US" dirty="0"/>
              <a:t>” U = {1,2, </a:t>
            </a:r>
            <a:r>
              <a:rPr lang="mr-IN" dirty="0"/>
              <a:t>…</a:t>
            </a:r>
            <a:r>
              <a:rPr lang="en-US" dirty="0"/>
              <a:t>., 10000000000}, it takes a lot of space.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-2765806" y="4240182"/>
            <a:ext cx="13299729" cy="2492501"/>
            <a:chOff x="-2765806" y="4240182"/>
            <a:chExt cx="13299729" cy="2492501"/>
          </a:xfrm>
        </p:grpSpPr>
        <p:grpSp>
          <p:nvGrpSpPr>
            <p:cNvPr id="5" name="Group 4"/>
            <p:cNvGrpSpPr/>
            <p:nvPr/>
          </p:nvGrpSpPr>
          <p:grpSpPr>
            <a:xfrm>
              <a:off x="522506" y="4255357"/>
              <a:ext cx="3164574" cy="627805"/>
              <a:chOff x="656799" y="2524828"/>
              <a:chExt cx="8208744" cy="2156350"/>
            </a:xfrm>
          </p:grpSpPr>
          <p:grpSp>
            <p:nvGrpSpPr>
              <p:cNvPr id="376" name="Group 375"/>
              <p:cNvGrpSpPr/>
              <p:nvPr/>
            </p:nvGrpSpPr>
            <p:grpSpPr>
              <a:xfrm>
                <a:off x="2558708" y="2524828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409" name="Straight Connector 408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0" name="Straight Connector 409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1" name="Straight Connector 410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77" name="Group 376"/>
              <p:cNvGrpSpPr/>
              <p:nvPr/>
            </p:nvGrpSpPr>
            <p:grpSpPr>
              <a:xfrm>
                <a:off x="3547252" y="2524829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406" name="Straight Connector 405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7" name="Straight Connector 406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8" name="Straight Connector 407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78" name="Group 377"/>
              <p:cNvGrpSpPr/>
              <p:nvPr/>
            </p:nvGrpSpPr>
            <p:grpSpPr>
              <a:xfrm>
                <a:off x="4547697" y="2524830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403" name="Straight Connector 402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4" name="Straight Connector 403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5" name="Straight Connector 404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79" name="Group 378"/>
              <p:cNvGrpSpPr/>
              <p:nvPr/>
            </p:nvGrpSpPr>
            <p:grpSpPr>
              <a:xfrm>
                <a:off x="5536242" y="2524831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400" name="Straight Connector 399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1" name="Straight Connector 400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2" name="Straight Connector 401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80" name="Group 379"/>
              <p:cNvGrpSpPr/>
              <p:nvPr/>
            </p:nvGrpSpPr>
            <p:grpSpPr>
              <a:xfrm>
                <a:off x="6482628" y="2524831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397" name="Straight Connector 396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8" name="Straight Connector 397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9" name="Straight Connector 398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81" name="Group 380"/>
              <p:cNvGrpSpPr/>
              <p:nvPr/>
            </p:nvGrpSpPr>
            <p:grpSpPr>
              <a:xfrm>
                <a:off x="7384092" y="2524831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394" name="Straight Connector 393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5" name="Straight Connector 394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6" name="Straight Connector 395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82" name="Group 381"/>
              <p:cNvGrpSpPr/>
              <p:nvPr/>
            </p:nvGrpSpPr>
            <p:grpSpPr>
              <a:xfrm>
                <a:off x="8234619" y="2524831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391" name="Straight Connector 390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2" name="Straight Connector 391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3" name="Straight Connector 392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83" name="Group 382"/>
              <p:cNvGrpSpPr/>
              <p:nvPr/>
            </p:nvGrpSpPr>
            <p:grpSpPr>
              <a:xfrm>
                <a:off x="656799" y="2524829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388" name="Straight Connector 387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9" name="Straight Connector 388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0" name="Straight Connector 389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84" name="Group 383"/>
              <p:cNvGrpSpPr/>
              <p:nvPr/>
            </p:nvGrpSpPr>
            <p:grpSpPr>
              <a:xfrm>
                <a:off x="1657244" y="2524830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385" name="Straight Connector 384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6" name="Straight Connector 385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7" name="Straight Connector 386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6" name="Group 5"/>
            <p:cNvGrpSpPr/>
            <p:nvPr/>
          </p:nvGrpSpPr>
          <p:grpSpPr>
            <a:xfrm>
              <a:off x="3829296" y="4255357"/>
              <a:ext cx="3164574" cy="627805"/>
              <a:chOff x="656799" y="2524828"/>
              <a:chExt cx="8208744" cy="2156350"/>
            </a:xfrm>
          </p:grpSpPr>
          <p:grpSp>
            <p:nvGrpSpPr>
              <p:cNvPr id="340" name="Group 339"/>
              <p:cNvGrpSpPr/>
              <p:nvPr/>
            </p:nvGrpSpPr>
            <p:grpSpPr>
              <a:xfrm>
                <a:off x="2558708" y="2524828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373" name="Straight Connector 372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4" name="Straight Connector 373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5" name="Straight Connector 374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41" name="Group 340"/>
              <p:cNvGrpSpPr/>
              <p:nvPr/>
            </p:nvGrpSpPr>
            <p:grpSpPr>
              <a:xfrm>
                <a:off x="3547252" y="2524829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370" name="Straight Connector 369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1" name="Straight Connector 370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2" name="Straight Connector 371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42" name="Group 341"/>
              <p:cNvGrpSpPr/>
              <p:nvPr/>
            </p:nvGrpSpPr>
            <p:grpSpPr>
              <a:xfrm>
                <a:off x="4547697" y="2524830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367" name="Straight Connector 366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8" name="Straight Connector 367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9" name="Straight Connector 368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43" name="Group 342"/>
              <p:cNvGrpSpPr/>
              <p:nvPr/>
            </p:nvGrpSpPr>
            <p:grpSpPr>
              <a:xfrm>
                <a:off x="5536242" y="2524831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364" name="Straight Connector 363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5" name="Straight Connector 364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6" name="Straight Connector 365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44" name="Group 343"/>
              <p:cNvGrpSpPr/>
              <p:nvPr/>
            </p:nvGrpSpPr>
            <p:grpSpPr>
              <a:xfrm>
                <a:off x="6482628" y="2524831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361" name="Straight Connector 360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2" name="Straight Connector 361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3" name="Straight Connector 362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45" name="Group 344"/>
              <p:cNvGrpSpPr/>
              <p:nvPr/>
            </p:nvGrpSpPr>
            <p:grpSpPr>
              <a:xfrm>
                <a:off x="7384092" y="2524831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358" name="Straight Connector 357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9" name="Straight Connector 358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0" name="Straight Connector 359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46" name="Group 345"/>
              <p:cNvGrpSpPr/>
              <p:nvPr/>
            </p:nvGrpSpPr>
            <p:grpSpPr>
              <a:xfrm>
                <a:off x="8234619" y="2524831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355" name="Straight Connector 354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6" name="Straight Connector 355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7" name="Straight Connector 356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47" name="Group 346"/>
              <p:cNvGrpSpPr/>
              <p:nvPr/>
            </p:nvGrpSpPr>
            <p:grpSpPr>
              <a:xfrm>
                <a:off x="656799" y="2524829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352" name="Straight Connector 351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3" name="Straight Connector 352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4" name="Straight Connector 353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48" name="Group 347"/>
              <p:cNvGrpSpPr/>
              <p:nvPr/>
            </p:nvGrpSpPr>
            <p:grpSpPr>
              <a:xfrm>
                <a:off x="1657244" y="2524830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349" name="Straight Connector 348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0" name="Straight Connector 349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1" name="Straight Connector 350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7" name="Group 6"/>
            <p:cNvGrpSpPr/>
            <p:nvPr/>
          </p:nvGrpSpPr>
          <p:grpSpPr>
            <a:xfrm>
              <a:off x="763048" y="5197062"/>
              <a:ext cx="3164574" cy="627805"/>
              <a:chOff x="656799" y="2524828"/>
              <a:chExt cx="8208744" cy="2156350"/>
            </a:xfrm>
          </p:grpSpPr>
          <p:grpSp>
            <p:nvGrpSpPr>
              <p:cNvPr id="304" name="Group 303"/>
              <p:cNvGrpSpPr/>
              <p:nvPr/>
            </p:nvGrpSpPr>
            <p:grpSpPr>
              <a:xfrm>
                <a:off x="2558708" y="2524828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337" name="Straight Connector 336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8" name="Straight Connector 337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9" name="Straight Connector 338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05" name="Group 304"/>
              <p:cNvGrpSpPr/>
              <p:nvPr/>
            </p:nvGrpSpPr>
            <p:grpSpPr>
              <a:xfrm>
                <a:off x="3547252" y="2524829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334" name="Straight Connector 333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5" name="Straight Connector 334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6" name="Straight Connector 335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06" name="Group 305"/>
              <p:cNvGrpSpPr/>
              <p:nvPr/>
            </p:nvGrpSpPr>
            <p:grpSpPr>
              <a:xfrm>
                <a:off x="4547697" y="2524830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331" name="Straight Connector 330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2" name="Straight Connector 331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3" name="Straight Connector 332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07" name="Group 306"/>
              <p:cNvGrpSpPr/>
              <p:nvPr/>
            </p:nvGrpSpPr>
            <p:grpSpPr>
              <a:xfrm>
                <a:off x="5536242" y="2524831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328" name="Straight Connector 327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9" name="Straight Connector 328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0" name="Straight Connector 329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08" name="Group 307"/>
              <p:cNvGrpSpPr/>
              <p:nvPr/>
            </p:nvGrpSpPr>
            <p:grpSpPr>
              <a:xfrm>
                <a:off x="6482628" y="2524831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325" name="Straight Connector 324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6" name="Straight Connector 325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7" name="Straight Connector 326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09" name="Group 308"/>
              <p:cNvGrpSpPr/>
              <p:nvPr/>
            </p:nvGrpSpPr>
            <p:grpSpPr>
              <a:xfrm>
                <a:off x="7384092" y="2524831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322" name="Straight Connector 321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3" name="Straight Connector 322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4" name="Straight Connector 323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0" name="Group 309"/>
              <p:cNvGrpSpPr/>
              <p:nvPr/>
            </p:nvGrpSpPr>
            <p:grpSpPr>
              <a:xfrm>
                <a:off x="8234619" y="2524831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319" name="Straight Connector 318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0" name="Straight Connector 319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1" name="Straight Connector 320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1" name="Group 310"/>
              <p:cNvGrpSpPr/>
              <p:nvPr/>
            </p:nvGrpSpPr>
            <p:grpSpPr>
              <a:xfrm>
                <a:off x="656799" y="2524829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316" name="Straight Connector 315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7" name="Straight Connector 316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8" name="Straight Connector 317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2" name="Group 311"/>
              <p:cNvGrpSpPr/>
              <p:nvPr/>
            </p:nvGrpSpPr>
            <p:grpSpPr>
              <a:xfrm>
                <a:off x="1657244" y="2524830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313" name="Straight Connector 312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4" name="Straight Connector 313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5" name="Straight Connector 314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8" name="Group 7"/>
            <p:cNvGrpSpPr/>
            <p:nvPr/>
          </p:nvGrpSpPr>
          <p:grpSpPr>
            <a:xfrm>
              <a:off x="4070376" y="5192782"/>
              <a:ext cx="3164574" cy="627805"/>
              <a:chOff x="656799" y="2524828"/>
              <a:chExt cx="8208744" cy="2156350"/>
            </a:xfrm>
          </p:grpSpPr>
          <p:grpSp>
            <p:nvGrpSpPr>
              <p:cNvPr id="268" name="Group 267"/>
              <p:cNvGrpSpPr/>
              <p:nvPr/>
            </p:nvGrpSpPr>
            <p:grpSpPr>
              <a:xfrm>
                <a:off x="2558708" y="2524828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301" name="Straight Connector 300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2" name="Straight Connector 301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3" name="Straight Connector 302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69" name="Group 268"/>
              <p:cNvGrpSpPr/>
              <p:nvPr/>
            </p:nvGrpSpPr>
            <p:grpSpPr>
              <a:xfrm>
                <a:off x="3547252" y="2524829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298" name="Straight Connector 297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9" name="Straight Connector 298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0" name="Straight Connector 299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70" name="Group 269"/>
              <p:cNvGrpSpPr/>
              <p:nvPr/>
            </p:nvGrpSpPr>
            <p:grpSpPr>
              <a:xfrm>
                <a:off x="4547697" y="2524830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295" name="Straight Connector 294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6" name="Straight Connector 295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7" name="Straight Connector 296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71" name="Group 270"/>
              <p:cNvGrpSpPr/>
              <p:nvPr/>
            </p:nvGrpSpPr>
            <p:grpSpPr>
              <a:xfrm>
                <a:off x="5536242" y="2524831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292" name="Straight Connector 291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3" name="Straight Connector 292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4" name="Straight Connector 293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72" name="Group 271"/>
              <p:cNvGrpSpPr/>
              <p:nvPr/>
            </p:nvGrpSpPr>
            <p:grpSpPr>
              <a:xfrm>
                <a:off x="6482628" y="2524831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289" name="Straight Connector 288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0" name="Straight Connector 289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1" name="Straight Connector 290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73" name="Group 272"/>
              <p:cNvGrpSpPr/>
              <p:nvPr/>
            </p:nvGrpSpPr>
            <p:grpSpPr>
              <a:xfrm>
                <a:off x="7384092" y="2524831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286" name="Straight Connector 285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7" name="Straight Connector 286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8" name="Straight Connector 287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74" name="Group 273"/>
              <p:cNvGrpSpPr/>
              <p:nvPr/>
            </p:nvGrpSpPr>
            <p:grpSpPr>
              <a:xfrm>
                <a:off x="8234619" y="2524831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283" name="Straight Connector 282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4" name="Straight Connector 283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5" name="Straight Connector 284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75" name="Group 274"/>
              <p:cNvGrpSpPr/>
              <p:nvPr/>
            </p:nvGrpSpPr>
            <p:grpSpPr>
              <a:xfrm>
                <a:off x="656799" y="2524829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280" name="Straight Connector 279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1" name="Straight Connector 280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2" name="Straight Connector 281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76" name="Group 275"/>
              <p:cNvGrpSpPr/>
              <p:nvPr/>
            </p:nvGrpSpPr>
            <p:grpSpPr>
              <a:xfrm>
                <a:off x="1657244" y="2524830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277" name="Straight Connector 276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8" name="Straight Connector 277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9" name="Straight Connector 278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9" name="Group 8"/>
            <p:cNvGrpSpPr/>
            <p:nvPr/>
          </p:nvGrpSpPr>
          <p:grpSpPr>
            <a:xfrm>
              <a:off x="7121169" y="4240182"/>
              <a:ext cx="3164574" cy="627805"/>
              <a:chOff x="656799" y="2524828"/>
              <a:chExt cx="8208744" cy="2156350"/>
            </a:xfrm>
          </p:grpSpPr>
          <p:grpSp>
            <p:nvGrpSpPr>
              <p:cNvPr id="232" name="Group 231"/>
              <p:cNvGrpSpPr/>
              <p:nvPr/>
            </p:nvGrpSpPr>
            <p:grpSpPr>
              <a:xfrm>
                <a:off x="2558708" y="2524828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265" name="Straight Connector 264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6" name="Straight Connector 265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7" name="Straight Connector 266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3" name="Group 232"/>
              <p:cNvGrpSpPr/>
              <p:nvPr/>
            </p:nvGrpSpPr>
            <p:grpSpPr>
              <a:xfrm>
                <a:off x="3547252" y="2524829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262" name="Straight Connector 261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3" name="Straight Connector 262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4" name="Straight Connector 263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4" name="Group 233"/>
              <p:cNvGrpSpPr/>
              <p:nvPr/>
            </p:nvGrpSpPr>
            <p:grpSpPr>
              <a:xfrm>
                <a:off x="4547697" y="2524830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259" name="Straight Connector 258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0" name="Straight Connector 259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1" name="Straight Connector 260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5" name="Group 234"/>
              <p:cNvGrpSpPr/>
              <p:nvPr/>
            </p:nvGrpSpPr>
            <p:grpSpPr>
              <a:xfrm>
                <a:off x="5536242" y="2524831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256" name="Straight Connector 255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7" name="Straight Connector 256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8" name="Straight Connector 257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6" name="Group 235"/>
              <p:cNvGrpSpPr/>
              <p:nvPr/>
            </p:nvGrpSpPr>
            <p:grpSpPr>
              <a:xfrm>
                <a:off x="6482628" y="2524831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253" name="Straight Connector 252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4" name="Straight Connector 253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5" name="Straight Connector 254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7" name="Group 236"/>
              <p:cNvGrpSpPr/>
              <p:nvPr/>
            </p:nvGrpSpPr>
            <p:grpSpPr>
              <a:xfrm>
                <a:off x="7384092" y="2524831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250" name="Straight Connector 249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1" name="Straight Connector 250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2" name="Straight Connector 251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8" name="Group 237"/>
              <p:cNvGrpSpPr/>
              <p:nvPr/>
            </p:nvGrpSpPr>
            <p:grpSpPr>
              <a:xfrm>
                <a:off x="8234619" y="2524831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247" name="Straight Connector 246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8" name="Straight Connector 247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9" name="Straight Connector 248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9" name="Group 238"/>
              <p:cNvGrpSpPr/>
              <p:nvPr/>
            </p:nvGrpSpPr>
            <p:grpSpPr>
              <a:xfrm>
                <a:off x="656799" y="2524829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244" name="Straight Connector 243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5" name="Straight Connector 244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6" name="Straight Connector 245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0" name="Group 239"/>
              <p:cNvGrpSpPr/>
              <p:nvPr/>
            </p:nvGrpSpPr>
            <p:grpSpPr>
              <a:xfrm>
                <a:off x="1657244" y="2524830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241" name="Straight Connector 240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2" name="Straight Connector 241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3" name="Straight Connector 242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0" name="Group 9"/>
            <p:cNvGrpSpPr/>
            <p:nvPr/>
          </p:nvGrpSpPr>
          <p:grpSpPr>
            <a:xfrm>
              <a:off x="7369349" y="5181887"/>
              <a:ext cx="3164574" cy="627805"/>
              <a:chOff x="656799" y="2524828"/>
              <a:chExt cx="8208744" cy="2156350"/>
            </a:xfrm>
          </p:grpSpPr>
          <p:grpSp>
            <p:nvGrpSpPr>
              <p:cNvPr id="196" name="Group 195"/>
              <p:cNvGrpSpPr/>
              <p:nvPr/>
            </p:nvGrpSpPr>
            <p:grpSpPr>
              <a:xfrm>
                <a:off x="2558708" y="2524828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229" name="Straight Connector 228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0" name="Straight Connector 229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1" name="Straight Connector 230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7" name="Group 196"/>
              <p:cNvGrpSpPr/>
              <p:nvPr/>
            </p:nvGrpSpPr>
            <p:grpSpPr>
              <a:xfrm>
                <a:off x="3547252" y="2524829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226" name="Straight Connector 225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7" name="Straight Connector 226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8" name="Straight Connector 227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8" name="Group 197"/>
              <p:cNvGrpSpPr/>
              <p:nvPr/>
            </p:nvGrpSpPr>
            <p:grpSpPr>
              <a:xfrm>
                <a:off x="4547697" y="2524830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223" name="Straight Connector 222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4" name="Straight Connector 223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5" name="Straight Connector 224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9" name="Group 198"/>
              <p:cNvGrpSpPr/>
              <p:nvPr/>
            </p:nvGrpSpPr>
            <p:grpSpPr>
              <a:xfrm>
                <a:off x="5536242" y="2524831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220" name="Straight Connector 219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1" name="Straight Connector 220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2" name="Straight Connector 221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0" name="Group 199"/>
              <p:cNvGrpSpPr/>
              <p:nvPr/>
            </p:nvGrpSpPr>
            <p:grpSpPr>
              <a:xfrm>
                <a:off x="6482628" y="2524831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217" name="Straight Connector 216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8" name="Straight Connector 217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9" name="Straight Connector 218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1" name="Group 200"/>
              <p:cNvGrpSpPr/>
              <p:nvPr/>
            </p:nvGrpSpPr>
            <p:grpSpPr>
              <a:xfrm>
                <a:off x="7384092" y="2524831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214" name="Straight Connector 213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5" name="Straight Connector 214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6" name="Straight Connector 215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2" name="Group 201"/>
              <p:cNvGrpSpPr/>
              <p:nvPr/>
            </p:nvGrpSpPr>
            <p:grpSpPr>
              <a:xfrm>
                <a:off x="8234619" y="2524831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211" name="Straight Connector 210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2" name="Straight Connector 211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3" name="Straight Connector 212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3" name="Group 202"/>
              <p:cNvGrpSpPr/>
              <p:nvPr/>
            </p:nvGrpSpPr>
            <p:grpSpPr>
              <a:xfrm>
                <a:off x="656799" y="2524829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208" name="Straight Connector 207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9" name="Straight Connector 208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0" name="Straight Connector 209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4" name="Group 203"/>
              <p:cNvGrpSpPr/>
              <p:nvPr/>
            </p:nvGrpSpPr>
            <p:grpSpPr>
              <a:xfrm>
                <a:off x="1657244" y="2524830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205" name="Straight Connector 204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6" name="Straight Connector 205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7" name="Straight Connector 206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1" name="Group 10"/>
            <p:cNvGrpSpPr/>
            <p:nvPr/>
          </p:nvGrpSpPr>
          <p:grpSpPr>
            <a:xfrm>
              <a:off x="6043886" y="6104878"/>
              <a:ext cx="3164574" cy="627805"/>
              <a:chOff x="656799" y="2524828"/>
              <a:chExt cx="8208744" cy="2156350"/>
            </a:xfrm>
          </p:grpSpPr>
          <p:grpSp>
            <p:nvGrpSpPr>
              <p:cNvPr id="160" name="Group 159"/>
              <p:cNvGrpSpPr/>
              <p:nvPr/>
            </p:nvGrpSpPr>
            <p:grpSpPr>
              <a:xfrm>
                <a:off x="2558708" y="2524828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193" name="Straight Connector 192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4" name="Straight Connector 193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5" name="Straight Connector 194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1" name="Group 160"/>
              <p:cNvGrpSpPr/>
              <p:nvPr/>
            </p:nvGrpSpPr>
            <p:grpSpPr>
              <a:xfrm>
                <a:off x="3547252" y="2524829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190" name="Straight Connector 189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1" name="Straight Connector 190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2" name="Straight Connector 191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2" name="Group 161"/>
              <p:cNvGrpSpPr/>
              <p:nvPr/>
            </p:nvGrpSpPr>
            <p:grpSpPr>
              <a:xfrm>
                <a:off x="4547697" y="2524830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187" name="Straight Connector 186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8" name="Straight Connector 187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9" name="Straight Connector 188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3" name="Group 162"/>
              <p:cNvGrpSpPr/>
              <p:nvPr/>
            </p:nvGrpSpPr>
            <p:grpSpPr>
              <a:xfrm>
                <a:off x="5536242" y="2524831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184" name="Straight Connector 183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5" name="Straight Connector 184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6" name="Straight Connector 185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4" name="Group 163"/>
              <p:cNvGrpSpPr/>
              <p:nvPr/>
            </p:nvGrpSpPr>
            <p:grpSpPr>
              <a:xfrm>
                <a:off x="6482628" y="2524831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181" name="Straight Connector 180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2" name="Straight Connector 181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3" name="Straight Connector 182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5" name="Group 164"/>
              <p:cNvGrpSpPr/>
              <p:nvPr/>
            </p:nvGrpSpPr>
            <p:grpSpPr>
              <a:xfrm>
                <a:off x="7384092" y="2524831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178" name="Straight Connector 177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9" name="Straight Connector 178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0" name="Straight Connector 179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6" name="Group 165"/>
              <p:cNvGrpSpPr/>
              <p:nvPr/>
            </p:nvGrpSpPr>
            <p:grpSpPr>
              <a:xfrm>
                <a:off x="8234619" y="2524831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175" name="Straight Connector 174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6" name="Straight Connector 175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7" name="Straight Connector 176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7" name="Group 166"/>
              <p:cNvGrpSpPr/>
              <p:nvPr/>
            </p:nvGrpSpPr>
            <p:grpSpPr>
              <a:xfrm>
                <a:off x="656799" y="2524829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172" name="Straight Connector 171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3" name="Straight Connector 172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4" name="Straight Connector 173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8" name="Group 167"/>
              <p:cNvGrpSpPr/>
              <p:nvPr/>
            </p:nvGrpSpPr>
            <p:grpSpPr>
              <a:xfrm>
                <a:off x="1657244" y="2524830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169" name="Straight Connector 168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0" name="Straight Connector 169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1" name="Straight Connector 170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2" name="Group 11"/>
            <p:cNvGrpSpPr/>
            <p:nvPr/>
          </p:nvGrpSpPr>
          <p:grpSpPr>
            <a:xfrm>
              <a:off x="2717402" y="6104878"/>
              <a:ext cx="3164574" cy="627805"/>
              <a:chOff x="656799" y="2524828"/>
              <a:chExt cx="8208744" cy="2156350"/>
            </a:xfrm>
          </p:grpSpPr>
          <p:grpSp>
            <p:nvGrpSpPr>
              <p:cNvPr id="124" name="Group 123"/>
              <p:cNvGrpSpPr/>
              <p:nvPr/>
            </p:nvGrpSpPr>
            <p:grpSpPr>
              <a:xfrm>
                <a:off x="2558708" y="2524828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157" name="Straight Connector 156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8" name="Straight Connector 157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9" name="Straight Connector 158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5" name="Group 124"/>
              <p:cNvGrpSpPr/>
              <p:nvPr/>
            </p:nvGrpSpPr>
            <p:grpSpPr>
              <a:xfrm>
                <a:off x="3547252" y="2524829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154" name="Straight Connector 153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5" name="Straight Connector 154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6" name="Straight Connector 155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6" name="Group 125"/>
              <p:cNvGrpSpPr/>
              <p:nvPr/>
            </p:nvGrpSpPr>
            <p:grpSpPr>
              <a:xfrm>
                <a:off x="4547697" y="2524830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151" name="Straight Connector 150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2" name="Straight Connector 151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3" name="Straight Connector 152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7" name="Group 126"/>
              <p:cNvGrpSpPr/>
              <p:nvPr/>
            </p:nvGrpSpPr>
            <p:grpSpPr>
              <a:xfrm>
                <a:off x="5536242" y="2524831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148" name="Straight Connector 147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9" name="Straight Connector 148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0" name="Straight Connector 149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8" name="Group 127"/>
              <p:cNvGrpSpPr/>
              <p:nvPr/>
            </p:nvGrpSpPr>
            <p:grpSpPr>
              <a:xfrm>
                <a:off x="6482628" y="2524831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145" name="Straight Connector 144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Straight Connector 145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7" name="Straight Connector 146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9" name="Group 128"/>
              <p:cNvGrpSpPr/>
              <p:nvPr/>
            </p:nvGrpSpPr>
            <p:grpSpPr>
              <a:xfrm>
                <a:off x="7384092" y="2524831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142" name="Straight Connector 141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Straight Connector 142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4" name="Straight Connector 143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0" name="Group 129"/>
              <p:cNvGrpSpPr/>
              <p:nvPr/>
            </p:nvGrpSpPr>
            <p:grpSpPr>
              <a:xfrm>
                <a:off x="8234619" y="2524831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139" name="Straight Connector 138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0" name="Straight Connector 139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1" name="Straight Connector 140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1" name="Group 130"/>
              <p:cNvGrpSpPr/>
              <p:nvPr/>
            </p:nvGrpSpPr>
            <p:grpSpPr>
              <a:xfrm>
                <a:off x="656799" y="2524829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136" name="Straight Connector 135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7" name="Straight Connector 136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8" name="Straight Connector 137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2" name="Group 131"/>
              <p:cNvGrpSpPr/>
              <p:nvPr/>
            </p:nvGrpSpPr>
            <p:grpSpPr>
              <a:xfrm>
                <a:off x="1657244" y="2524830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133" name="Straight Connector 132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4" name="Straight Connector 133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5" name="Straight Connector 134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3" name="Group 12"/>
            <p:cNvGrpSpPr/>
            <p:nvPr/>
          </p:nvGrpSpPr>
          <p:grpSpPr>
            <a:xfrm>
              <a:off x="-609891" y="6104877"/>
              <a:ext cx="3164574" cy="627805"/>
              <a:chOff x="656799" y="2524828"/>
              <a:chExt cx="8208744" cy="2156350"/>
            </a:xfrm>
          </p:grpSpPr>
          <p:grpSp>
            <p:nvGrpSpPr>
              <p:cNvPr id="88" name="Group 87"/>
              <p:cNvGrpSpPr/>
              <p:nvPr/>
            </p:nvGrpSpPr>
            <p:grpSpPr>
              <a:xfrm>
                <a:off x="2558708" y="2524828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121" name="Straight Connector 120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2" name="Straight Connector 121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3" name="Straight Connector 122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9" name="Group 88"/>
              <p:cNvGrpSpPr/>
              <p:nvPr/>
            </p:nvGrpSpPr>
            <p:grpSpPr>
              <a:xfrm>
                <a:off x="3547252" y="2524829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118" name="Straight Connector 117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9" name="Straight Connector 118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0" name="Straight Connector 119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0" name="Group 89"/>
              <p:cNvGrpSpPr/>
              <p:nvPr/>
            </p:nvGrpSpPr>
            <p:grpSpPr>
              <a:xfrm>
                <a:off x="4547697" y="2524830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115" name="Straight Connector 114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6" name="Straight Connector 115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7" name="Straight Connector 116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1" name="Group 90"/>
              <p:cNvGrpSpPr/>
              <p:nvPr/>
            </p:nvGrpSpPr>
            <p:grpSpPr>
              <a:xfrm>
                <a:off x="5536242" y="2524831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112" name="Straight Connector 111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3" name="Straight Connector 112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" name="Straight Connector 113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2" name="Group 91"/>
              <p:cNvGrpSpPr/>
              <p:nvPr/>
            </p:nvGrpSpPr>
            <p:grpSpPr>
              <a:xfrm>
                <a:off x="6482628" y="2524831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109" name="Straight Connector 108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0" name="Straight Connector 109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1" name="Straight Connector 110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3" name="Group 92"/>
              <p:cNvGrpSpPr/>
              <p:nvPr/>
            </p:nvGrpSpPr>
            <p:grpSpPr>
              <a:xfrm>
                <a:off x="7384092" y="2524831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106" name="Straight Connector 105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" name="Straight Connector 106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" name="Straight Connector 107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4" name="Group 93"/>
              <p:cNvGrpSpPr/>
              <p:nvPr/>
            </p:nvGrpSpPr>
            <p:grpSpPr>
              <a:xfrm>
                <a:off x="8234619" y="2524831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103" name="Straight Connector 102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4" name="Straight Connector 103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5" name="Straight Connector 104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5" name="Group 94"/>
              <p:cNvGrpSpPr/>
              <p:nvPr/>
            </p:nvGrpSpPr>
            <p:grpSpPr>
              <a:xfrm>
                <a:off x="656799" y="2524829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100" name="Straight Connector 99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Straight Connector 100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2" name="Straight Connector 101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6" name="Group 95"/>
              <p:cNvGrpSpPr/>
              <p:nvPr/>
            </p:nvGrpSpPr>
            <p:grpSpPr>
              <a:xfrm>
                <a:off x="1657244" y="2524830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97" name="Straight Connector 96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" name="Straight Connector 97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" name="Straight Connector 98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4" name="Group 13"/>
            <p:cNvGrpSpPr/>
            <p:nvPr/>
          </p:nvGrpSpPr>
          <p:grpSpPr>
            <a:xfrm>
              <a:off x="-2518215" y="5180115"/>
              <a:ext cx="3164574" cy="627805"/>
              <a:chOff x="656799" y="2524828"/>
              <a:chExt cx="8208744" cy="2156350"/>
            </a:xfrm>
          </p:grpSpPr>
          <p:grpSp>
            <p:nvGrpSpPr>
              <p:cNvPr id="52" name="Group 51"/>
              <p:cNvGrpSpPr/>
              <p:nvPr/>
            </p:nvGrpSpPr>
            <p:grpSpPr>
              <a:xfrm>
                <a:off x="2558708" y="2524828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85" name="Straight Connector 84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6" name="Straight Connector 85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Straight Connector 86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3" name="Group 52"/>
              <p:cNvGrpSpPr/>
              <p:nvPr/>
            </p:nvGrpSpPr>
            <p:grpSpPr>
              <a:xfrm>
                <a:off x="3547252" y="2524829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82" name="Straight Connector 81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Straight Connector 82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Straight Connector 83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4" name="Group 53"/>
              <p:cNvGrpSpPr/>
              <p:nvPr/>
            </p:nvGrpSpPr>
            <p:grpSpPr>
              <a:xfrm>
                <a:off x="4547697" y="2524830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79" name="Straight Connector 78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0" name="Straight Connector 79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Straight Connector 80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5" name="Group 54"/>
              <p:cNvGrpSpPr/>
              <p:nvPr/>
            </p:nvGrpSpPr>
            <p:grpSpPr>
              <a:xfrm>
                <a:off x="5536242" y="2524831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76" name="Straight Connector 75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Straight Connector 76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Straight Connector 77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6" name="Group 55"/>
              <p:cNvGrpSpPr/>
              <p:nvPr/>
            </p:nvGrpSpPr>
            <p:grpSpPr>
              <a:xfrm>
                <a:off x="6482628" y="2524831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73" name="Straight Connector 72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Straight Connector 73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" name="Straight Connector 74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7" name="Group 56"/>
              <p:cNvGrpSpPr/>
              <p:nvPr/>
            </p:nvGrpSpPr>
            <p:grpSpPr>
              <a:xfrm>
                <a:off x="7384092" y="2524831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70" name="Straight Connector 69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Straight Connector 70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Straight Connector 71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8" name="Group 57"/>
              <p:cNvGrpSpPr/>
              <p:nvPr/>
            </p:nvGrpSpPr>
            <p:grpSpPr>
              <a:xfrm>
                <a:off x="8234619" y="2524831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67" name="Straight Connector 66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Straight Connector 67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Straight Connector 68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9" name="Group 58"/>
              <p:cNvGrpSpPr/>
              <p:nvPr/>
            </p:nvGrpSpPr>
            <p:grpSpPr>
              <a:xfrm>
                <a:off x="656799" y="2524829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64" name="Straight Connector 63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Straight Connector 64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Straight Connector 65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0" name="Group 59"/>
              <p:cNvGrpSpPr/>
              <p:nvPr/>
            </p:nvGrpSpPr>
            <p:grpSpPr>
              <a:xfrm>
                <a:off x="1657244" y="2524830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61" name="Straight Connector 60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Straight Connector 61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Straight Connector 62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5" name="Group 14"/>
            <p:cNvGrpSpPr/>
            <p:nvPr/>
          </p:nvGrpSpPr>
          <p:grpSpPr>
            <a:xfrm>
              <a:off x="-2765806" y="4240182"/>
              <a:ext cx="3164574" cy="627805"/>
              <a:chOff x="656799" y="2524828"/>
              <a:chExt cx="8208744" cy="2156350"/>
            </a:xfrm>
          </p:grpSpPr>
          <p:grpSp>
            <p:nvGrpSpPr>
              <p:cNvPr id="16" name="Group 15"/>
              <p:cNvGrpSpPr/>
              <p:nvPr/>
            </p:nvGrpSpPr>
            <p:grpSpPr>
              <a:xfrm>
                <a:off x="2558708" y="2524828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49" name="Straight Connector 48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Straight Connector 49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Straight Connector 50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7" name="Group 16"/>
              <p:cNvGrpSpPr/>
              <p:nvPr/>
            </p:nvGrpSpPr>
            <p:grpSpPr>
              <a:xfrm>
                <a:off x="3547252" y="2524829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46" name="Straight Connector 45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Connector 46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Straight Connector 47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" name="Group 17"/>
              <p:cNvGrpSpPr/>
              <p:nvPr/>
            </p:nvGrpSpPr>
            <p:grpSpPr>
              <a:xfrm>
                <a:off x="4547697" y="2524830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43" name="Straight Connector 42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Straight Connector 43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Straight Connector 44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" name="Group 18"/>
              <p:cNvGrpSpPr/>
              <p:nvPr/>
            </p:nvGrpSpPr>
            <p:grpSpPr>
              <a:xfrm>
                <a:off x="5536242" y="2524831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40" name="Straight Connector 39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" name="Group 19"/>
              <p:cNvGrpSpPr/>
              <p:nvPr/>
            </p:nvGrpSpPr>
            <p:grpSpPr>
              <a:xfrm>
                <a:off x="6482628" y="2524831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37" name="Straight Connector 36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1" name="Group 20"/>
              <p:cNvGrpSpPr/>
              <p:nvPr/>
            </p:nvGrpSpPr>
            <p:grpSpPr>
              <a:xfrm>
                <a:off x="7384092" y="2524831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34" name="Straight Connector 33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Straight Connector 35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2" name="Group 21"/>
              <p:cNvGrpSpPr/>
              <p:nvPr/>
            </p:nvGrpSpPr>
            <p:grpSpPr>
              <a:xfrm>
                <a:off x="8234619" y="2524831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31" name="Straight Connector 30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" name="Group 22"/>
              <p:cNvGrpSpPr/>
              <p:nvPr/>
            </p:nvGrpSpPr>
            <p:grpSpPr>
              <a:xfrm>
                <a:off x="656799" y="2524829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28" name="Straight Connector 27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Connector 28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9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" name="Group 23"/>
              <p:cNvGrpSpPr/>
              <p:nvPr/>
            </p:nvGrpSpPr>
            <p:grpSpPr>
              <a:xfrm>
                <a:off x="1657244" y="2524830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25" name="Straight Connector 24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Connector 25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Connector 26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415" name="TextBox 414"/>
          <p:cNvSpPr txBox="1"/>
          <p:nvPr/>
        </p:nvSpPr>
        <p:spPr>
          <a:xfrm rot="648206">
            <a:off x="7388141" y="1985969"/>
            <a:ext cx="19061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4"/>
                </a:solidFill>
              </a:rPr>
              <a:t>The universe is really big!</a:t>
            </a:r>
            <a:endParaRPr lang="en-US" b="1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7480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1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267" y="262944"/>
            <a:ext cx="7886700" cy="888088"/>
          </a:xfrm>
        </p:spPr>
        <p:txBody>
          <a:bodyPr>
            <a:normAutofit/>
          </a:bodyPr>
          <a:lstStyle/>
          <a:p>
            <a:r>
              <a:rPr lang="en-US" dirty="0"/>
              <a:t>Solution?</a:t>
            </a:r>
            <a:endParaRPr lang="en-US" dirty="0">
              <a:solidFill>
                <a:schemeClr val="accent4"/>
              </a:solidFill>
            </a:endParaRPr>
          </a:p>
        </p:txBody>
      </p:sp>
      <p:cxnSp>
        <p:nvCxnSpPr>
          <p:cNvPr id="62" name="Straight Connector 61"/>
          <p:cNvCxnSpPr/>
          <p:nvPr/>
        </p:nvCxnSpPr>
        <p:spPr>
          <a:xfrm flipH="1">
            <a:off x="457622" y="4759208"/>
            <a:ext cx="541863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3" name="Group 72"/>
          <p:cNvGrpSpPr/>
          <p:nvPr/>
        </p:nvGrpSpPr>
        <p:grpSpPr>
          <a:xfrm>
            <a:off x="457622" y="3279395"/>
            <a:ext cx="8093722" cy="2001777"/>
            <a:chOff x="457622" y="3279395"/>
            <a:chExt cx="8093722" cy="2001777"/>
          </a:xfrm>
        </p:grpSpPr>
        <p:grpSp>
          <p:nvGrpSpPr>
            <p:cNvPr id="49" name="Group 48"/>
            <p:cNvGrpSpPr/>
            <p:nvPr/>
          </p:nvGrpSpPr>
          <p:grpSpPr>
            <a:xfrm>
              <a:off x="1365809" y="3281427"/>
              <a:ext cx="7185535" cy="1479815"/>
              <a:chOff x="452083" y="3472385"/>
              <a:chExt cx="8208744" cy="2156350"/>
            </a:xfrm>
          </p:grpSpPr>
          <p:grpSp>
            <p:nvGrpSpPr>
              <p:cNvPr id="4" name="Group 3"/>
              <p:cNvGrpSpPr/>
              <p:nvPr/>
            </p:nvGrpSpPr>
            <p:grpSpPr>
              <a:xfrm>
                <a:off x="2353992" y="3472385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5" name="Straight Connector 4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" name="Straight Connector 5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" name="Straight Connector 6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" name="Group 7"/>
              <p:cNvGrpSpPr/>
              <p:nvPr/>
            </p:nvGrpSpPr>
            <p:grpSpPr>
              <a:xfrm>
                <a:off x="3342536" y="3472386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9" name="Straight Connector 8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" name="Straight Connector 9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" name="Straight Connector 10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" name="Group 11"/>
              <p:cNvGrpSpPr/>
              <p:nvPr/>
            </p:nvGrpSpPr>
            <p:grpSpPr>
              <a:xfrm>
                <a:off x="4342981" y="3472387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13" name="Straight Connector 12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Straight Connector 13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Straight Connector 14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" name="Group 15"/>
              <p:cNvGrpSpPr/>
              <p:nvPr/>
            </p:nvGrpSpPr>
            <p:grpSpPr>
              <a:xfrm>
                <a:off x="5331526" y="3472388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17" name="Straight Connector 16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Straight Connector 17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Straight Connector 18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" name="Group 19"/>
              <p:cNvGrpSpPr/>
              <p:nvPr/>
            </p:nvGrpSpPr>
            <p:grpSpPr>
              <a:xfrm>
                <a:off x="6277912" y="3472388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21" name="Straight Connector 20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Connector 21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Straight Connector 22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" name="Group 23"/>
              <p:cNvGrpSpPr/>
              <p:nvPr/>
            </p:nvGrpSpPr>
            <p:grpSpPr>
              <a:xfrm>
                <a:off x="7179376" y="3472388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25" name="Straight Connector 24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Connector 25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Connector 26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8" name="Group 27"/>
              <p:cNvGrpSpPr/>
              <p:nvPr/>
            </p:nvGrpSpPr>
            <p:grpSpPr>
              <a:xfrm>
                <a:off x="8029903" y="3472388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29" name="Straight Connector 28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9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2" name="Group 31"/>
              <p:cNvGrpSpPr/>
              <p:nvPr/>
            </p:nvGrpSpPr>
            <p:grpSpPr>
              <a:xfrm>
                <a:off x="452083" y="3472386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33" name="Straight Connector 32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6" name="Group 35"/>
              <p:cNvGrpSpPr/>
              <p:nvPr/>
            </p:nvGrpSpPr>
            <p:grpSpPr>
              <a:xfrm>
                <a:off x="1452528" y="3472387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37" name="Straight Connector 36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50" name="Group 49"/>
            <p:cNvGrpSpPr/>
            <p:nvPr/>
          </p:nvGrpSpPr>
          <p:grpSpPr>
            <a:xfrm>
              <a:off x="1427638" y="4666735"/>
              <a:ext cx="6972065" cy="614437"/>
              <a:chOff x="577891" y="5697462"/>
              <a:chExt cx="7989162" cy="614437"/>
            </a:xfrm>
          </p:grpSpPr>
          <p:sp>
            <p:nvSpPr>
              <p:cNvPr id="40" name="Rectangle 39"/>
              <p:cNvSpPr/>
              <p:nvPr/>
            </p:nvSpPr>
            <p:spPr>
              <a:xfrm>
                <a:off x="577891" y="5788679"/>
                <a:ext cx="36740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2800" dirty="0">
                    <a:solidFill>
                      <a:schemeClr val="tx1"/>
                    </a:solidFill>
                  </a:rPr>
                  <a:t>1</a:t>
                </a:r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1578335" y="5788679"/>
                <a:ext cx="36740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2800" dirty="0">
                    <a:solidFill>
                      <a:schemeClr val="tx1"/>
                    </a:solidFill>
                  </a:rPr>
                  <a:t>2</a:t>
                </a:r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2479799" y="5787148"/>
                <a:ext cx="36740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2800" dirty="0">
                    <a:solidFill>
                      <a:schemeClr val="tx1"/>
                    </a:solidFill>
                  </a:rPr>
                  <a:t>3</a:t>
                </a:r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3470089" y="5733944"/>
                <a:ext cx="36740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2800" dirty="0">
                    <a:solidFill>
                      <a:schemeClr val="tx1"/>
                    </a:solidFill>
                  </a:rPr>
                  <a:t>4</a:t>
                </a:r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4470533" y="5733944"/>
                <a:ext cx="36740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2800" dirty="0">
                    <a:solidFill>
                      <a:schemeClr val="tx1"/>
                    </a:solidFill>
                  </a:rPr>
                  <a:t>5</a:t>
                </a:r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5470977" y="5730882"/>
                <a:ext cx="36740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2800" dirty="0">
                    <a:solidFill>
                      <a:schemeClr val="tx1"/>
                    </a:solidFill>
                  </a:rPr>
                  <a:t>6</a:t>
                </a:r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6403719" y="5700524"/>
                <a:ext cx="36740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2800" dirty="0">
                    <a:solidFill>
                      <a:schemeClr val="tx1"/>
                    </a:solidFill>
                  </a:rPr>
                  <a:t>7</a:t>
                </a:r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7336461" y="5697462"/>
                <a:ext cx="36740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2800" dirty="0">
                    <a:solidFill>
                      <a:schemeClr val="tx1"/>
                    </a:solidFill>
                  </a:rPr>
                  <a:t>8</a:t>
                </a:r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8199644" y="5733944"/>
                <a:ext cx="36740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2800" dirty="0">
                    <a:solidFill>
                      <a:schemeClr val="tx1"/>
                    </a:solidFill>
                  </a:rPr>
                  <a:t>9</a:t>
                </a:r>
              </a:p>
            </p:txBody>
          </p:sp>
        </p:grpSp>
        <p:cxnSp>
          <p:nvCxnSpPr>
            <p:cNvPr id="60" name="Straight Connector 59"/>
            <p:cNvCxnSpPr/>
            <p:nvPr/>
          </p:nvCxnSpPr>
          <p:spPr>
            <a:xfrm>
              <a:off x="457622" y="3279395"/>
              <a:ext cx="0" cy="1479813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>
              <a:off x="1009902" y="3279395"/>
              <a:ext cx="0" cy="1479813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/>
            <p:cNvSpPr txBox="1"/>
            <p:nvPr/>
          </p:nvSpPr>
          <p:spPr>
            <a:xfrm>
              <a:off x="568298" y="4756421"/>
              <a:ext cx="43118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0</a:t>
              </a:r>
            </a:p>
          </p:txBody>
        </p:sp>
      </p:grpSp>
      <p:sp>
        <p:nvSpPr>
          <p:cNvPr id="65" name="Rectangle 64"/>
          <p:cNvSpPr/>
          <p:nvPr/>
        </p:nvSpPr>
        <p:spPr>
          <a:xfrm rot="5400000">
            <a:off x="4454850" y="3864559"/>
            <a:ext cx="1185320" cy="47843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345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472769" y="4021335"/>
            <a:ext cx="537134" cy="72694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50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3055560" y="4138262"/>
            <a:ext cx="544049" cy="61002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13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1406110" y="4285463"/>
            <a:ext cx="460667" cy="44568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21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1388543" y="3841143"/>
            <a:ext cx="547257" cy="42213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101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1413130" y="3303610"/>
            <a:ext cx="490936" cy="50361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1" name="Rectangle 70"/>
          <p:cNvSpPr/>
          <p:nvPr/>
        </p:nvSpPr>
        <p:spPr>
          <a:xfrm rot="5400000">
            <a:off x="3634838" y="3935209"/>
            <a:ext cx="1118325" cy="46893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234</a:t>
            </a:r>
            <a:endParaRPr lang="en-US" sz="1600" dirty="0">
              <a:solidFill>
                <a:schemeClr val="tx1"/>
              </a:solidFill>
            </a:endParaRPr>
          </a:p>
        </p:txBody>
      </p:sp>
      <p:grpSp>
        <p:nvGrpSpPr>
          <p:cNvPr id="72" name="Group 71"/>
          <p:cNvGrpSpPr/>
          <p:nvPr/>
        </p:nvGrpSpPr>
        <p:grpSpPr>
          <a:xfrm>
            <a:off x="163773" y="1582806"/>
            <a:ext cx="8652276" cy="1349066"/>
            <a:chOff x="163773" y="1582806"/>
            <a:chExt cx="8652276" cy="1349066"/>
          </a:xfrm>
        </p:grpSpPr>
        <p:sp>
          <p:nvSpPr>
            <p:cNvPr id="52" name="Rectangle 51"/>
            <p:cNvSpPr/>
            <p:nvPr/>
          </p:nvSpPr>
          <p:spPr>
            <a:xfrm>
              <a:off x="389267" y="2216122"/>
              <a:ext cx="885431" cy="674098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21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3" name="Rectangle 52"/>
            <p:cNvSpPr/>
            <p:nvPr/>
          </p:nvSpPr>
          <p:spPr>
            <a:xfrm>
              <a:off x="1693812" y="2222341"/>
              <a:ext cx="885431" cy="674098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345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54" name="Rectangle 53"/>
            <p:cNvSpPr/>
            <p:nvPr/>
          </p:nvSpPr>
          <p:spPr>
            <a:xfrm>
              <a:off x="2987205" y="2257774"/>
              <a:ext cx="885431" cy="674098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13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5" name="Rectangle 54"/>
            <p:cNvSpPr/>
            <p:nvPr/>
          </p:nvSpPr>
          <p:spPr>
            <a:xfrm>
              <a:off x="4219908" y="2208820"/>
              <a:ext cx="885431" cy="674098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101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6" name="Rectangle 55"/>
            <p:cNvSpPr/>
            <p:nvPr/>
          </p:nvSpPr>
          <p:spPr>
            <a:xfrm>
              <a:off x="5452611" y="2208820"/>
              <a:ext cx="885431" cy="674098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50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6670840" y="2208820"/>
              <a:ext cx="885431" cy="674098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234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7930618" y="2222730"/>
              <a:ext cx="885431" cy="674098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163773" y="1582806"/>
              <a:ext cx="20843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rgbClr val="CF6E6C"/>
                  </a:solidFill>
                </a:rPr>
                <a:t>INSERT</a:t>
              </a:r>
              <a:r>
                <a:rPr lang="en-US" sz="2800" dirty="0"/>
                <a:t>:</a:t>
              </a:r>
            </a:p>
          </p:txBody>
        </p:sp>
      </p:grpSp>
      <p:sp>
        <p:nvSpPr>
          <p:cNvPr id="64" name="TextBox 63"/>
          <p:cNvSpPr txBox="1"/>
          <p:nvPr/>
        </p:nvSpPr>
        <p:spPr>
          <a:xfrm>
            <a:off x="286603" y="6084862"/>
            <a:ext cx="826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Now </a:t>
            </a:r>
            <a:r>
              <a:rPr lang="en-US" sz="2800" dirty="0">
                <a:solidFill>
                  <a:srgbClr val="CF6E6C"/>
                </a:solidFill>
              </a:rPr>
              <a:t>SEARCH</a:t>
            </a:r>
          </a:p>
        </p:txBody>
      </p:sp>
      <p:sp>
        <p:nvSpPr>
          <p:cNvPr id="81" name="Rectangle 80"/>
          <p:cNvSpPr/>
          <p:nvPr/>
        </p:nvSpPr>
        <p:spPr>
          <a:xfrm>
            <a:off x="2493114" y="6009423"/>
            <a:ext cx="885431" cy="6740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21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4111948" y="5451662"/>
            <a:ext cx="4343259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4"/>
                </a:solidFill>
              </a:rPr>
              <a:t>It’s in this bucket somewhere</a:t>
            </a:r>
            <a:r>
              <a:rPr lang="mr-IN" sz="2400" dirty="0">
                <a:solidFill>
                  <a:schemeClr val="accent4"/>
                </a:solidFill>
              </a:rPr>
              <a:t>…</a:t>
            </a:r>
            <a:endParaRPr lang="en-US" sz="2400" dirty="0">
              <a:solidFill>
                <a:schemeClr val="accent4"/>
              </a:solidFill>
            </a:endParaRPr>
          </a:p>
          <a:p>
            <a:pPr algn="ctr"/>
            <a:r>
              <a:rPr lang="en-US" sz="2400" dirty="0">
                <a:solidFill>
                  <a:schemeClr val="accent4"/>
                </a:solidFill>
              </a:rPr>
              <a:t>go through until we find it.</a:t>
            </a:r>
          </a:p>
        </p:txBody>
      </p:sp>
      <p:cxnSp>
        <p:nvCxnSpPr>
          <p:cNvPr id="76" name="Straight Arrow Connector 75"/>
          <p:cNvCxnSpPr>
            <a:stCxn id="74" idx="1"/>
            <a:endCxn id="40" idx="3"/>
          </p:cNvCxnSpPr>
          <p:nvPr/>
        </p:nvCxnSpPr>
        <p:spPr>
          <a:xfrm flipH="1" flipV="1">
            <a:off x="1748272" y="5019562"/>
            <a:ext cx="2363676" cy="847599"/>
          </a:xfrm>
          <a:prstGeom prst="straightConnector1">
            <a:avLst/>
          </a:prstGeom>
          <a:ln w="34925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Rectangle 76">
            <a:extLst>
              <a:ext uri="{FF2B5EF4-FFF2-40B4-BE49-F238E27FC236}">
                <a16:creationId xmlns:a16="http://schemas.microsoft.com/office/drawing/2014/main" id="{771BA059-730B-B04C-B69C-CB95AD60E7C0}"/>
              </a:ext>
            </a:extLst>
          </p:cNvPr>
          <p:cNvSpPr/>
          <p:nvPr/>
        </p:nvSpPr>
        <p:spPr>
          <a:xfrm>
            <a:off x="374781" y="1011905"/>
            <a:ext cx="54688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Put things in buckets based on one digit</a:t>
            </a:r>
          </a:p>
        </p:txBody>
      </p:sp>
    </p:spTree>
    <p:extLst>
      <p:ext uri="{BB962C8B-B14F-4D97-AF65-F5344CB8AC3E}">
        <p14:creationId xmlns:p14="http://schemas.microsoft.com/office/powerpoint/2010/main" val="444089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3" fill="hold">
                          <p:stCondLst>
                            <p:cond delay="indefinite"/>
                          </p:stCondLst>
                          <p:childTnLst>
                            <p:par>
                              <p:cTn id="1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5" presetID="2" presetClass="entr" presetSubtype="1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7" dur="5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8" dur="5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9" fill="hold">
                          <p:stCondLst>
                            <p:cond delay="indefinite"/>
                          </p:stCondLst>
                          <p:childTnLst>
                            <p:par>
                              <p:cTn id="2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1" presetID="2" presetClass="entr" presetSubtype="1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3" dur="5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4" dur="5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5" fill="hold">
                          <p:stCondLst>
                            <p:cond delay="indefinite"/>
                          </p:stCondLst>
                          <p:childTnLst>
                            <p:par>
                              <p:cTn id="2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7" presetID="2" presetClass="entr" presetSubtype="1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9" dur="5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30" dur="5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1" fill="hold">
                          <p:stCondLst>
                            <p:cond delay="indefinite"/>
                          </p:stCondLst>
                          <p:childTnLst>
                            <p:par>
                              <p:cTn id="3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3" presetID="2" presetClass="entr" presetSubtype="1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35" dur="5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36" dur="5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7" fill="hold">
                          <p:stCondLst>
                            <p:cond delay="indefinite"/>
                          </p:stCondLst>
                          <p:childTnLst>
                            <p:par>
                              <p:cTn id="3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9" presetID="2" presetClass="entr" presetSubtype="1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41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42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3" fill="hold">
                          <p:stCondLst>
                            <p:cond delay="indefinite"/>
                          </p:stCondLst>
                          <p:childTnLst>
                            <p:par>
                              <p:cTn id="4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5" presetID="2" presetClass="entr" presetSubtype="1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47" dur="5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48" dur="5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9" fill="hold">
                          <p:stCondLst>
                            <p:cond delay="indefinite"/>
                          </p:stCondLst>
                          <p:childTnLst>
                            <p:par>
                              <p:cTn id="5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1" presetID="2" presetClass="entr" presetSubtype="1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53" dur="5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54" dur="5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5" fill="hold">
                          <p:stCondLst>
                            <p:cond delay="indefinite"/>
                          </p:stCondLst>
                          <p:childTnLst>
                            <p:par>
                              <p:cTn id="5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7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9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1" fill="hold">
                          <p:stCondLst>
                            <p:cond delay="indefinite"/>
                          </p:stCondLst>
                          <p:childTnLst>
                            <p:par>
                              <p:cTn id="6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3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5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5" grpId="0" animBg="1"/>
          <p:bldP spid="66" grpId="0" animBg="1"/>
          <p:bldP spid="67" grpId="0" animBg="1"/>
          <p:bldP spid="68" grpId="0" animBg="1"/>
          <p:bldP spid="69" grpId="0" animBg="1"/>
          <p:bldP spid="70" grpId="0" animBg="1"/>
          <p:bldP spid="71" grpId="0" animBg="1"/>
          <p:bldP spid="64" grpId="0"/>
          <p:bldP spid="81" grpId="0" animBg="1"/>
          <p:bldP spid="74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" fill="hold">
                          <p:stCondLst>
                            <p:cond delay="indefinite"/>
                          </p:stCondLst>
                          <p:childTnLst>
                            <p:par>
                              <p:cTn id="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3" fill="hold">
                          <p:stCondLst>
                            <p:cond delay="indefinite"/>
                          </p:stCondLst>
                          <p:childTnLst>
                            <p:par>
                              <p:cTn id="1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5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5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5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3" fill="hold">
                          <p:stCondLst>
                            <p:cond delay="indefinite"/>
                          </p:stCondLst>
                          <p:childTnLst>
                            <p:par>
                              <p:cTn id="2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5" presetID="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5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9" fill="hold">
                          <p:stCondLst>
                            <p:cond delay="indefinite"/>
                          </p:stCondLst>
                          <p:childTnLst>
                            <p:par>
                              <p:cTn id="3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1" presetID="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3" dur="5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4" dur="5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5" fill="hold">
                          <p:stCondLst>
                            <p:cond delay="indefinite"/>
                          </p:stCondLst>
                          <p:childTnLst>
                            <p:par>
                              <p:cTn id="3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7" presetID="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5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5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1" fill="hold">
                          <p:stCondLst>
                            <p:cond delay="indefinite"/>
                          </p:stCondLst>
                          <p:childTnLst>
                            <p:par>
                              <p:cTn id="4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3" presetID="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5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6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7" fill="hold">
                          <p:stCondLst>
                            <p:cond delay="indefinite"/>
                          </p:stCondLst>
                          <p:childTnLst>
                            <p:par>
                              <p:cTn id="4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9" presetID="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1" dur="5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2" dur="5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3" fill="hold">
                          <p:stCondLst>
                            <p:cond delay="indefinite"/>
                          </p:stCondLst>
                          <p:childTnLst>
                            <p:par>
                              <p:cTn id="5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5" presetID="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7" dur="5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8" dur="5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9" fill="hold">
                          <p:stCondLst>
                            <p:cond delay="indefinite"/>
                          </p:stCondLst>
                          <p:childTnLst>
                            <p:par>
                              <p:cTn id="6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1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3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5" fill="hold">
                          <p:stCondLst>
                            <p:cond delay="indefinite"/>
                          </p:stCondLst>
                          <p:childTnLst>
                            <p:par>
                              <p:cTn id="6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7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9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build="p"/>
          <p:bldP spid="65" grpId="0" animBg="1"/>
          <p:bldP spid="66" grpId="0" animBg="1"/>
          <p:bldP spid="67" grpId="0" animBg="1"/>
          <p:bldP spid="68" grpId="0" animBg="1"/>
          <p:bldP spid="69" grpId="0" animBg="1"/>
          <p:bldP spid="70" grpId="0" animBg="1"/>
          <p:bldP spid="71" grpId="0" animBg="1"/>
          <p:bldP spid="64" grpId="0"/>
          <p:bldP spid="81" grpId="0" animBg="1"/>
          <p:bldP spid="74" grpId="0"/>
        </p:bldLst>
      </p:timing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6324</TotalTime>
  <Words>4954</Words>
  <Application>Microsoft Macintosh PowerPoint</Application>
  <PresentationFormat>On-screen Show (4:3)</PresentationFormat>
  <Paragraphs>938</Paragraphs>
  <Slides>71</Slides>
  <Notes>2</Notes>
  <HiddenSlides>5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77" baseType="lpstr">
      <vt:lpstr>Arial</vt:lpstr>
      <vt:lpstr>Calibri</vt:lpstr>
      <vt:lpstr>Calibri Light</vt:lpstr>
      <vt:lpstr>Cambria Math</vt:lpstr>
      <vt:lpstr>Courier</vt:lpstr>
      <vt:lpstr>Office Theme</vt:lpstr>
      <vt:lpstr>Lecture 8</vt:lpstr>
      <vt:lpstr>Announcements</vt:lpstr>
      <vt:lpstr>Today: hashing</vt:lpstr>
      <vt:lpstr>Outline</vt:lpstr>
      <vt:lpstr>Goal</vt:lpstr>
      <vt:lpstr>Today:</vt:lpstr>
      <vt:lpstr>One way to get O(1) time</vt:lpstr>
      <vt:lpstr>That should look familiar</vt:lpstr>
      <vt:lpstr>Solution?</vt:lpstr>
      <vt:lpstr>Problem…</vt:lpstr>
      <vt:lpstr>Hash tables</vt:lpstr>
      <vt:lpstr>But first!  Terminology.</vt:lpstr>
      <vt:lpstr>Hash Functions</vt:lpstr>
      <vt:lpstr>Hash Tables (with chaining)</vt:lpstr>
      <vt:lpstr>Aside: Hash tables with open addressing</vt:lpstr>
      <vt:lpstr>Hash Tables (with chaining)</vt:lpstr>
      <vt:lpstr>What we want from a hash table</vt:lpstr>
      <vt:lpstr>Worst-case analysis</vt:lpstr>
      <vt:lpstr>This is impossible!</vt:lpstr>
      <vt:lpstr>We really can’t beat the bad guy here.</vt:lpstr>
      <vt:lpstr>Solution: Randomness</vt:lpstr>
      <vt:lpstr>The game</vt:lpstr>
      <vt:lpstr>Example of a random hash function</vt:lpstr>
      <vt:lpstr>Randomness helps</vt:lpstr>
      <vt:lpstr>What do we want? </vt:lpstr>
      <vt:lpstr>More precisely</vt:lpstr>
      <vt:lpstr>So we want:</vt:lpstr>
      <vt:lpstr>Aside</vt:lpstr>
      <vt:lpstr>This distinction came up on your pre-lecture exercise!</vt:lpstr>
      <vt:lpstr>So we want:</vt:lpstr>
      <vt:lpstr>Expected number of items in u_i’s bucket?</vt:lpstr>
      <vt:lpstr>A uniformly random hash function leads to balanced buckets</vt:lpstr>
      <vt:lpstr>What’s wrong with this plan?</vt:lpstr>
      <vt:lpstr>A uniformly random hash function is not a good idea.</vt:lpstr>
      <vt:lpstr>Another way to say this</vt:lpstr>
      <vt:lpstr>Another thought…</vt:lpstr>
      <vt:lpstr>Could we store a uniformly random h without using a lookup table?</vt:lpstr>
      <vt:lpstr>Aside: description length</vt:lpstr>
      <vt:lpstr>Could we store a uniformly random h without using a lookup table?</vt:lpstr>
      <vt:lpstr>We need Mlog(n) bits to store a random hash function h:U -&gt; {1,…,n}</vt:lpstr>
      <vt:lpstr>Solution</vt:lpstr>
      <vt:lpstr>Outline</vt:lpstr>
      <vt:lpstr>Hash families</vt:lpstr>
      <vt:lpstr>Example:  a smaller hash family</vt:lpstr>
      <vt:lpstr>The game</vt:lpstr>
      <vt:lpstr>This is not a very good hash family</vt:lpstr>
      <vt:lpstr>The game</vt:lpstr>
      <vt:lpstr>Outline</vt:lpstr>
      <vt:lpstr>How to pick the hash family?</vt:lpstr>
      <vt:lpstr>Expected number of items in ui’s bucket?</vt:lpstr>
      <vt:lpstr>Strategy</vt:lpstr>
      <vt:lpstr>So the whole scheme will be</vt:lpstr>
      <vt:lpstr>Universal hash family</vt:lpstr>
      <vt:lpstr>Example</vt:lpstr>
      <vt:lpstr>Non-example</vt:lpstr>
      <vt:lpstr>Non-example</vt:lpstr>
      <vt:lpstr>A small universal hash family??</vt:lpstr>
      <vt:lpstr>Say what?</vt:lpstr>
      <vt:lpstr>h takes O(log M) bits to store</vt:lpstr>
      <vt:lpstr>Why does this work?</vt:lpstr>
      <vt:lpstr>But let’s check that it does work</vt:lpstr>
      <vt:lpstr>So the whole scheme will be</vt:lpstr>
      <vt:lpstr>Outline</vt:lpstr>
      <vt:lpstr>Want O(1) INSERT/DELETE/SEARCH</vt:lpstr>
      <vt:lpstr>We studied  this game</vt:lpstr>
      <vt:lpstr>Uniformly random h was good</vt:lpstr>
      <vt:lpstr>Uniformly random h was bad</vt:lpstr>
      <vt:lpstr>Universal Hash Families </vt:lpstr>
      <vt:lpstr>Conclusion:</vt:lpstr>
      <vt:lpstr>That’s it for data structures  (for now)</vt:lpstr>
      <vt:lpstr>Before Next Time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8</dc:title>
  <dc:creator>Mary Katherine Wootters</dc:creator>
  <cp:lastModifiedBy>Nima Anari</cp:lastModifiedBy>
  <cp:revision>194</cp:revision>
  <cp:lastPrinted>2020-02-03T07:32:29Z</cp:lastPrinted>
  <dcterms:created xsi:type="dcterms:W3CDTF">2017-04-25T03:21:42Z</dcterms:created>
  <dcterms:modified xsi:type="dcterms:W3CDTF">2022-02-06T02:50:38Z</dcterms:modified>
</cp:coreProperties>
</file>